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197"/>
  </p:notesMasterIdLst>
  <p:handoutMasterIdLst>
    <p:handoutMasterId r:id="rId198"/>
  </p:handoutMasterIdLst>
  <p:sldIdLst>
    <p:sldId id="918" r:id="rId2"/>
    <p:sldId id="899" r:id="rId3"/>
    <p:sldId id="848" r:id="rId4"/>
    <p:sldId id="850" r:id="rId5"/>
    <p:sldId id="851" r:id="rId6"/>
    <p:sldId id="900" r:id="rId7"/>
    <p:sldId id="852" r:id="rId8"/>
    <p:sldId id="853" r:id="rId9"/>
    <p:sldId id="854" r:id="rId10"/>
    <p:sldId id="855" r:id="rId11"/>
    <p:sldId id="670" r:id="rId12"/>
    <p:sldId id="671" r:id="rId13"/>
    <p:sldId id="672" r:id="rId14"/>
    <p:sldId id="674" r:id="rId15"/>
    <p:sldId id="675" r:id="rId16"/>
    <p:sldId id="676" r:id="rId17"/>
    <p:sldId id="677" r:id="rId18"/>
    <p:sldId id="857" r:id="rId19"/>
    <p:sldId id="678" r:id="rId20"/>
    <p:sldId id="681" r:id="rId21"/>
    <p:sldId id="919" r:id="rId22"/>
    <p:sldId id="921" r:id="rId23"/>
    <p:sldId id="920" r:id="rId24"/>
    <p:sldId id="682" r:id="rId25"/>
    <p:sldId id="685" r:id="rId26"/>
    <p:sldId id="683" r:id="rId27"/>
    <p:sldId id="686" r:id="rId28"/>
    <p:sldId id="858" r:id="rId29"/>
    <p:sldId id="859" r:id="rId30"/>
    <p:sldId id="860" r:id="rId31"/>
    <p:sldId id="861" r:id="rId32"/>
    <p:sldId id="687" r:id="rId33"/>
    <p:sldId id="691" r:id="rId34"/>
    <p:sldId id="692" r:id="rId35"/>
    <p:sldId id="862" r:id="rId36"/>
    <p:sldId id="693" r:id="rId37"/>
    <p:sldId id="694" r:id="rId38"/>
    <p:sldId id="695" r:id="rId39"/>
    <p:sldId id="696" r:id="rId40"/>
    <p:sldId id="697" r:id="rId41"/>
    <p:sldId id="698" r:id="rId42"/>
    <p:sldId id="701" r:id="rId43"/>
    <p:sldId id="704" r:id="rId44"/>
    <p:sldId id="706" r:id="rId45"/>
    <p:sldId id="708" r:id="rId46"/>
    <p:sldId id="863" r:id="rId47"/>
    <p:sldId id="889" r:id="rId48"/>
    <p:sldId id="890" r:id="rId49"/>
    <p:sldId id="891" r:id="rId50"/>
    <p:sldId id="892" r:id="rId51"/>
    <p:sldId id="709" r:id="rId52"/>
    <p:sldId id="864" r:id="rId53"/>
    <p:sldId id="865" r:id="rId54"/>
    <p:sldId id="710" r:id="rId55"/>
    <p:sldId id="713" r:id="rId56"/>
    <p:sldId id="867" r:id="rId57"/>
    <p:sldId id="714" r:id="rId58"/>
    <p:sldId id="868" r:id="rId59"/>
    <p:sldId id="870" r:id="rId60"/>
    <p:sldId id="715" r:id="rId61"/>
    <p:sldId id="716" r:id="rId62"/>
    <p:sldId id="872" r:id="rId63"/>
    <p:sldId id="873" r:id="rId64"/>
    <p:sldId id="874" r:id="rId65"/>
    <p:sldId id="875" r:id="rId66"/>
    <p:sldId id="876" r:id="rId67"/>
    <p:sldId id="717" r:id="rId68"/>
    <p:sldId id="718" r:id="rId69"/>
    <p:sldId id="922" r:id="rId70"/>
    <p:sldId id="719" r:id="rId71"/>
    <p:sldId id="721" r:id="rId72"/>
    <p:sldId id="722" r:id="rId73"/>
    <p:sldId id="901" r:id="rId74"/>
    <p:sldId id="724" r:id="rId75"/>
    <p:sldId id="723" r:id="rId76"/>
    <p:sldId id="726" r:id="rId77"/>
    <p:sldId id="727" r:id="rId78"/>
    <p:sldId id="728" r:id="rId79"/>
    <p:sldId id="730" r:id="rId80"/>
    <p:sldId id="732" r:id="rId81"/>
    <p:sldId id="733" r:id="rId82"/>
    <p:sldId id="735" r:id="rId83"/>
    <p:sldId id="877" r:id="rId84"/>
    <p:sldId id="878" r:id="rId85"/>
    <p:sldId id="879" r:id="rId86"/>
    <p:sldId id="902" r:id="rId87"/>
    <p:sldId id="738" r:id="rId88"/>
    <p:sldId id="739" r:id="rId89"/>
    <p:sldId id="740" r:id="rId90"/>
    <p:sldId id="741" r:id="rId91"/>
    <p:sldId id="924" r:id="rId92"/>
    <p:sldId id="880" r:id="rId93"/>
    <p:sldId id="881" r:id="rId94"/>
    <p:sldId id="882" r:id="rId95"/>
    <p:sldId id="883" r:id="rId96"/>
    <p:sldId id="884" r:id="rId97"/>
    <p:sldId id="742" r:id="rId98"/>
    <p:sldId id="743" r:id="rId99"/>
    <p:sldId id="744" r:id="rId100"/>
    <p:sldId id="745" r:id="rId101"/>
    <p:sldId id="746" r:id="rId102"/>
    <p:sldId id="749" r:id="rId103"/>
    <p:sldId id="752" r:id="rId104"/>
    <p:sldId id="753" r:id="rId105"/>
    <p:sldId id="754" r:id="rId106"/>
    <p:sldId id="755" r:id="rId107"/>
    <p:sldId id="756" r:id="rId108"/>
    <p:sldId id="757" r:id="rId109"/>
    <p:sldId id="758" r:id="rId110"/>
    <p:sldId id="759" r:id="rId111"/>
    <p:sldId id="760" r:id="rId112"/>
    <p:sldId id="762" r:id="rId113"/>
    <p:sldId id="764" r:id="rId114"/>
    <p:sldId id="765" r:id="rId115"/>
    <p:sldId id="766" r:id="rId116"/>
    <p:sldId id="767" r:id="rId117"/>
    <p:sldId id="768" r:id="rId118"/>
    <p:sldId id="769" r:id="rId119"/>
    <p:sldId id="770" r:id="rId120"/>
    <p:sldId id="771" r:id="rId121"/>
    <p:sldId id="772" r:id="rId122"/>
    <p:sldId id="773" r:id="rId123"/>
    <p:sldId id="776" r:id="rId124"/>
    <p:sldId id="778" r:id="rId125"/>
    <p:sldId id="779" r:id="rId126"/>
    <p:sldId id="781" r:id="rId127"/>
    <p:sldId id="894" r:id="rId128"/>
    <p:sldId id="895" r:id="rId129"/>
    <p:sldId id="782" r:id="rId130"/>
    <p:sldId id="783" r:id="rId131"/>
    <p:sldId id="784" r:id="rId132"/>
    <p:sldId id="785" r:id="rId133"/>
    <p:sldId id="787" r:id="rId134"/>
    <p:sldId id="790" r:id="rId135"/>
    <p:sldId id="792" r:id="rId136"/>
    <p:sldId id="793" r:id="rId137"/>
    <p:sldId id="794" r:id="rId138"/>
    <p:sldId id="795" r:id="rId139"/>
    <p:sldId id="797" r:id="rId140"/>
    <p:sldId id="799" r:id="rId141"/>
    <p:sldId id="932" r:id="rId142"/>
    <p:sldId id="800" r:id="rId143"/>
    <p:sldId id="801" r:id="rId144"/>
    <p:sldId id="802" r:id="rId145"/>
    <p:sldId id="803" r:id="rId146"/>
    <p:sldId id="805" r:id="rId147"/>
    <p:sldId id="806" r:id="rId148"/>
    <p:sldId id="903" r:id="rId149"/>
    <p:sldId id="808" r:id="rId150"/>
    <p:sldId id="809" r:id="rId151"/>
    <p:sldId id="810" r:id="rId152"/>
    <p:sldId id="811" r:id="rId153"/>
    <p:sldId id="818" r:id="rId154"/>
    <p:sldId id="814" r:id="rId155"/>
    <p:sldId id="815" r:id="rId156"/>
    <p:sldId id="816" r:id="rId157"/>
    <p:sldId id="817" r:id="rId158"/>
    <p:sldId id="896" r:id="rId159"/>
    <p:sldId id="885" r:id="rId160"/>
    <p:sldId id="904" r:id="rId161"/>
    <p:sldId id="905" r:id="rId162"/>
    <p:sldId id="906" r:id="rId163"/>
    <p:sldId id="819" r:id="rId164"/>
    <p:sldId id="821" r:id="rId165"/>
    <p:sldId id="822" r:id="rId166"/>
    <p:sldId id="823" r:id="rId167"/>
    <p:sldId id="824" r:id="rId168"/>
    <p:sldId id="825" r:id="rId169"/>
    <p:sldId id="907" r:id="rId170"/>
    <p:sldId id="908" r:id="rId171"/>
    <p:sldId id="828" r:id="rId172"/>
    <p:sldId id="831" r:id="rId173"/>
    <p:sldId id="834" r:id="rId174"/>
    <p:sldId id="856" r:id="rId175"/>
    <p:sldId id="836" r:id="rId176"/>
    <p:sldId id="837" r:id="rId177"/>
    <p:sldId id="838" r:id="rId178"/>
    <p:sldId id="839" r:id="rId179"/>
    <p:sldId id="910" r:id="rId180"/>
    <p:sldId id="916" r:id="rId181"/>
    <p:sldId id="917" r:id="rId182"/>
    <p:sldId id="911" r:id="rId183"/>
    <p:sldId id="912" r:id="rId184"/>
    <p:sldId id="926" r:id="rId185"/>
    <p:sldId id="927" r:id="rId186"/>
    <p:sldId id="928" r:id="rId187"/>
    <p:sldId id="929" r:id="rId188"/>
    <p:sldId id="913" r:id="rId189"/>
    <p:sldId id="914" r:id="rId190"/>
    <p:sldId id="915" r:id="rId191"/>
    <p:sldId id="886" r:id="rId192"/>
    <p:sldId id="467" r:id="rId193"/>
    <p:sldId id="923" r:id="rId194"/>
    <p:sldId id="931" r:id="rId195"/>
    <p:sldId id="933" r:id="rId196"/>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0066"/>
    <a:srgbClr val="0033CC"/>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404" autoAdjust="0"/>
  </p:normalViewPr>
  <p:slideViewPr>
    <p:cSldViewPr>
      <p:cViewPr varScale="1">
        <p:scale>
          <a:sx n="110" d="100"/>
          <a:sy n="110" d="100"/>
        </p:scale>
        <p:origin x="594" y="102"/>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handoutMaster" Target="handoutMasters/handout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1"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12</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17</a:t>
            </a:fld>
            <a:endParaRPr lang="en-US" altLang="zh-CN"/>
          </a:p>
        </p:txBody>
      </p:sp>
    </p:spTree>
    <p:extLst>
      <p:ext uri="{BB962C8B-B14F-4D97-AF65-F5344CB8AC3E}">
        <p14:creationId xmlns:p14="http://schemas.microsoft.com/office/powerpoint/2010/main" val="230582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183</a:t>
            </a:fld>
            <a:endParaRPr lang="en-US" altLang="zh-CN"/>
          </a:p>
        </p:txBody>
      </p:sp>
    </p:spTree>
    <p:extLst>
      <p:ext uri="{BB962C8B-B14F-4D97-AF65-F5344CB8AC3E}">
        <p14:creationId xmlns:p14="http://schemas.microsoft.com/office/powerpoint/2010/main" val="222206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194</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22250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412754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slide" Target="slide7.xml"/><Relationship Id="rId7" Type="http://schemas.openxmlformats.org/officeDocument/2006/relationships/slide" Target="slide41.xml"/><Relationship Id="rId12"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7.png"/><Relationship Id="rId5" Type="http://schemas.openxmlformats.org/officeDocument/2006/relationships/slide" Target="slide13.xml"/><Relationship Id="rId10" Type="http://schemas.openxmlformats.org/officeDocument/2006/relationships/slide" Target="slide75.xml"/><Relationship Id="rId4" Type="http://schemas.openxmlformats.org/officeDocument/2006/relationships/slide" Target="slide3.xml"/><Relationship Id="rId9" Type="http://schemas.openxmlformats.org/officeDocument/2006/relationships/slide" Target="slide3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1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gif"/><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gif"/><Relationship Id="rId4" Type="http://schemas.openxmlformats.org/officeDocument/2006/relationships/image" Target="../media/image73.gif"/></Relationships>
</file>

<file path=ppt/slides/_rels/slide1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7.wmf"/><Relationship Id="rId5" Type="http://schemas.openxmlformats.org/officeDocument/2006/relationships/oleObject" Target="../embeddings/oleObject15.bin"/><Relationship Id="rId4" Type="http://schemas.openxmlformats.org/officeDocument/2006/relationships/image" Target="../media/image76.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0.wmf"/></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9.wmf"/><Relationship Id="rId5" Type="http://schemas.openxmlformats.org/officeDocument/2006/relationships/oleObject" Target="../embeddings/oleObject21.bin"/><Relationship Id="rId4" Type="http://schemas.openxmlformats.org/officeDocument/2006/relationships/image" Target="../media/image50.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gif"/><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4.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5.jpeg"/><Relationship Id="rId4" Type="http://schemas.openxmlformats.org/officeDocument/2006/relationships/image" Target="../media/image8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5.emf"/><Relationship Id="rId5" Type="http://schemas.openxmlformats.org/officeDocument/2006/relationships/oleObject" Target="../embeddings/oleObject27.bin"/><Relationship Id="rId4" Type="http://schemas.openxmlformats.org/officeDocument/2006/relationships/image" Target="../media/image86.emf"/></Relationships>
</file>

<file path=ppt/slides/_rels/slide1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0.jpe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xinweijiang.github.io/course/ds-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2.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7.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8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3.wmf"/><Relationship Id="rId3" Type="http://schemas.openxmlformats.org/officeDocument/2006/relationships/oleObject" Target="../embeddings/oleObject7.bin"/><Relationship Id="rId7" Type="http://schemas.openxmlformats.org/officeDocument/2006/relationships/image" Target="../media/image50.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2.wmf"/><Relationship Id="rId5" Type="http://schemas.openxmlformats.org/officeDocument/2006/relationships/image" Target="../media/image38.jpeg"/><Relationship Id="rId10" Type="http://schemas.openxmlformats.org/officeDocument/2006/relationships/oleObject" Target="../embeddings/oleObject10.bin"/><Relationship Id="rId4" Type="http://schemas.openxmlformats.org/officeDocument/2006/relationships/image" Target="../media/image49.wmf"/><Relationship Id="rId9" Type="http://schemas.openxmlformats.org/officeDocument/2006/relationships/image" Target="../media/image51.wmf"/><Relationship Id="rId1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wmf"/></Relationships>
</file>

<file path=ppt/slides/_rels/slide9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wmf"/><Relationship Id="rId4" Type="http://schemas.openxmlformats.org/officeDocument/2006/relationships/oleObject" Target="../embeddings/oleObject13.bin"/></Relationships>
</file>

<file path=ppt/slides/_rels/slide9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2022</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778"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
        <p:nvSpPr>
          <p:cNvPr id="42" name="椭圆形标注 41"/>
          <p:cNvSpPr/>
          <p:nvPr/>
        </p:nvSpPr>
        <p:spPr bwMode="auto">
          <a:xfrm>
            <a:off x="1588146" y="5229200"/>
            <a:ext cx="1440160" cy="515963"/>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左到底</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431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a:t>
            </a:r>
            <a:r>
              <a:rPr lang="zh-CN" altLang="en-US" sz="2800"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右子</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树上</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最左侧</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的节点      </a:t>
            </a:r>
          </a:p>
          <a:p>
            <a:pPr>
              <a:lnSpc>
                <a:spcPct val="110000"/>
              </a:lnSpc>
            </a:pP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3744416"/>
          </a:xfrm>
        </p:spPr>
        <p:txBody>
          <a:bodyPr>
            <a:normAutofit/>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a:t>
            </a:r>
            <a:r>
              <a:rPr lang="zh-CN" altLang="en-US" sz="2800" b="1"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b="1"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b="1" dirty="0" smtClean="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zh-CN" altLang="en-US"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左子树上最右侧的节点      </a:t>
            </a:r>
            <a:endParaRPr lang="zh-CN" altLang="en-US"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690270" y="103527"/>
            <a:ext cx="8352928" cy="678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defRPr/>
            </a:pPr>
            <a:r>
              <a:rPr lang="en-US" altLang="zh-CN" sz="1800" b="0" dirty="0" err="1" smtClean="0">
                <a:latin typeface="Times New Roman" panose="02020603050405020304" pitchFamily="18" charset="0"/>
                <a:ea typeface="隶书" panose="02010509060101010101" pitchFamily="49" charset="-122"/>
              </a:rPr>
              <a:t>ThreadNode</a:t>
            </a:r>
            <a:r>
              <a:rPr lang="en-US" altLang="zh-CN" sz="1800" b="0" dirty="0" smtClean="0">
                <a:latin typeface="Times New Roman" panose="02020603050405020304" pitchFamily="18" charset="0"/>
                <a:ea typeface="隶书" panose="02010509060101010101" pitchFamily="49" charset="-122"/>
              </a:rPr>
              <a:t>&lt;T</a:t>
            </a:r>
            <a:r>
              <a:rPr lang="en-US" altLang="zh-CN" sz="1800" b="0" dirty="0">
                <a:latin typeface="Times New Roman" panose="02020603050405020304" pitchFamily="18" charset="0"/>
                <a:ea typeface="隶书" panose="02010509060101010101" pitchFamily="49" charset="-122"/>
              </a:rPr>
              <a:t>&gt; * </a:t>
            </a:r>
            <a:r>
              <a:rPr lang="en-US" altLang="zh-CN" sz="1800" b="0" dirty="0" err="1">
                <a:latin typeface="Times New Roman" panose="02020603050405020304" pitchFamily="18" charset="0"/>
                <a:ea typeface="隶书" panose="02010509060101010101" pitchFamily="49" charset="-122"/>
              </a:rPr>
              <a:t>ThreadTree</a:t>
            </a:r>
            <a:r>
              <a:rPr lang="en-US" altLang="zh-CN" sz="1800" b="0" dirty="0">
                <a:latin typeface="Times New Roman" panose="02020603050405020304" pitchFamily="18" charset="0"/>
                <a:ea typeface="隶书" panose="02010509060101010101" pitchFamily="49" charset="-122"/>
              </a:rPr>
              <a:t> &lt;T&gt; :: First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current)</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r>
              <a:rPr lang="en-US" altLang="zh-CN" sz="1800" b="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函数返回以*</a:t>
            </a:r>
            <a:r>
              <a:rPr lang="en-US" altLang="zh-CN" sz="1800" b="0" dirty="0">
                <a:solidFill>
                  <a:schemeClr val="tx2"/>
                </a:solidFill>
                <a:latin typeface="Times New Roman" panose="02020603050405020304" pitchFamily="18" charset="0"/>
                <a:ea typeface="隶书" panose="02010509060101010101" pitchFamily="49" charset="-122"/>
              </a:rPr>
              <a:t>current</a:t>
            </a:r>
            <a:r>
              <a:rPr lang="zh-CN" altLang="en-US" sz="1800" b="0" dirty="0">
                <a:solidFill>
                  <a:schemeClr val="tx2"/>
                </a:solidFill>
                <a:latin typeface="Times New Roman" panose="02020603050405020304" pitchFamily="18" charset="0"/>
                <a:ea typeface="隶书" panose="02010509060101010101" pitchFamily="49" charset="-122"/>
              </a:rPr>
              <a:t>为根的线索化二叉树中的中序序列下的第一个结点</a:t>
            </a:r>
          </a:p>
          <a:p>
            <a:pPr>
              <a:lnSpc>
                <a:spcPct val="105000"/>
              </a:lnSpc>
              <a:spcBef>
                <a:spcPct val="5000"/>
              </a:spcBef>
              <a:buFont typeface="Wingdings" panose="05000000000000000000" pitchFamily="2" charset="2"/>
              <a:buNone/>
              <a:defRPr/>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p = current;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while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ltag</a:t>
            </a:r>
            <a:r>
              <a:rPr lang="en-US" altLang="zh-CN" sz="1800" b="0" dirty="0">
                <a:latin typeface="Times New Roman" panose="02020603050405020304" pitchFamily="18" charset="0"/>
                <a:ea typeface="隶书" panose="02010509060101010101" pitchFamily="49" charset="-122"/>
              </a:rPr>
              <a:t> </a:t>
            </a:r>
            <a:r>
              <a:rPr lang="en-US" altLang="zh-CN" sz="1800" b="0" i="1"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0) p =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leftChild</a:t>
            </a:r>
            <a:r>
              <a:rPr lang="en-US" altLang="zh-CN" sz="1800" b="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return p;</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1800" b="0" dirty="0">
              <a:latin typeface="Times New Roman" panose="02020603050405020304" pitchFamily="18" charset="0"/>
              <a:ea typeface="隶书" panose="02010509060101010101" pitchFamily="49" charset="-122"/>
            </a:endParaRPr>
          </a:p>
          <a:p>
            <a:pPr algn="just">
              <a:spcBef>
                <a:spcPct val="10000"/>
              </a:spcBef>
            </a:pPr>
            <a:r>
              <a:rPr lang="en-US" altLang="zh-CN" sz="1800" b="0" dirty="0" err="1" smtClean="0">
                <a:latin typeface="Times New Roman" panose="02020603050405020304" pitchFamily="18" charset="0"/>
              </a:rPr>
              <a:t>ThreadNode</a:t>
            </a:r>
            <a:r>
              <a:rPr lang="en-US" altLang="zh-CN" sz="1800" b="0" dirty="0" smtClean="0">
                <a:latin typeface="Times New Roman" panose="02020603050405020304" pitchFamily="18" charset="0"/>
              </a:rPr>
              <a:t>&lt;T</a:t>
            </a:r>
            <a:r>
              <a:rPr lang="en-US" altLang="zh-CN" sz="1800" b="0" dirty="0">
                <a:latin typeface="Times New Roman" panose="02020603050405020304" pitchFamily="18" charset="0"/>
              </a:rPr>
              <a:t>&gt; *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&lt;T&gt;::Next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current) {</a:t>
            </a:r>
          </a:p>
          <a:p>
            <a:pPr algn="just">
              <a:spcBef>
                <a:spcPct val="10000"/>
              </a:spcBef>
            </a:pPr>
            <a:r>
              <a:rPr lang="en-US" altLang="zh-CN" sz="1800" b="0" dirty="0">
                <a:solidFill>
                  <a:schemeClr val="tx2"/>
                </a:solidFill>
                <a:latin typeface="Times New Roman" panose="02020603050405020304" pitchFamily="18" charset="0"/>
              </a:rPr>
              <a:t>//</a:t>
            </a:r>
            <a:r>
              <a:rPr lang="zh-CN" altLang="en-US" sz="18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1800" b="0" dirty="0">
                <a:solidFill>
                  <a:schemeClr val="tx2"/>
                </a:solidFill>
                <a:latin typeface="Times New Roman" panose="02020603050405020304" pitchFamily="18" charset="0"/>
              </a:rPr>
              <a:t>current</a:t>
            </a:r>
            <a:r>
              <a:rPr lang="zh-CN" altLang="en-US" sz="18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*p =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rightChild</a:t>
            </a:r>
            <a:r>
              <a:rPr lang="en-US" altLang="zh-CN" sz="1800" b="0" dirty="0">
                <a:latin typeface="Times New Roman" panose="02020603050405020304" pitchFamily="18" charset="0"/>
              </a:rPr>
              <a:t>;</a:t>
            </a:r>
          </a:p>
          <a:p>
            <a:pPr algn="just">
              <a:spcBef>
                <a:spcPct val="10000"/>
              </a:spcBef>
            </a:pPr>
            <a:r>
              <a:rPr lang="en-US" altLang="zh-CN" sz="1800" b="0" dirty="0">
                <a:latin typeface="Times New Roman" panose="02020603050405020304" pitchFamily="18" charset="0"/>
              </a:rPr>
              <a:t>    if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rtag</a:t>
            </a:r>
            <a:r>
              <a:rPr lang="en-US" altLang="zh-CN" sz="1800" b="0" dirty="0">
                <a:latin typeface="Times New Roman" panose="02020603050405020304" pitchFamily="18" charset="0"/>
              </a:rPr>
              <a:t> </a:t>
            </a:r>
            <a:r>
              <a:rPr lang="en-US" altLang="zh-CN" sz="1800" b="0" i="1" dirty="0">
                <a:latin typeface="Times New Roman" panose="02020603050405020304" pitchFamily="18" charset="0"/>
              </a:rPr>
              <a:t>==</a:t>
            </a:r>
            <a:r>
              <a:rPr lang="en-US" altLang="zh-CN" sz="1800" b="0" dirty="0">
                <a:latin typeface="Times New Roman" panose="02020603050405020304" pitchFamily="18" charset="0"/>
              </a:rPr>
              <a:t> 0) </a:t>
            </a:r>
            <a:r>
              <a:rPr lang="en-US" altLang="zh-CN" sz="1800" b="0" dirty="0">
                <a:solidFill>
                  <a:srgbClr val="FF0000"/>
                </a:solidFill>
                <a:latin typeface="Times New Roman" panose="02020603050405020304" pitchFamily="18" charset="0"/>
              </a:rPr>
              <a:t>return First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0, </a:t>
            </a:r>
            <a:r>
              <a:rPr lang="zh-CN" altLang="en-US" sz="1800" b="0" dirty="0">
                <a:solidFill>
                  <a:schemeClr val="tx2"/>
                </a:solidFill>
                <a:latin typeface="Times New Roman" panose="02020603050405020304" pitchFamily="18" charset="0"/>
                <a:ea typeface="隶书" panose="02010509060101010101" pitchFamily="49" charset="-122"/>
              </a:rPr>
              <a:t>表示有右子女</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a:latin typeface="Times New Roman" panose="02020603050405020304" pitchFamily="18" charset="0"/>
              </a:rPr>
              <a:t>else return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1, </a:t>
            </a:r>
            <a:r>
              <a:rPr lang="zh-CN" altLang="en-US" sz="1800" b="0" dirty="0">
                <a:solidFill>
                  <a:schemeClr val="tx2"/>
                </a:solidFill>
                <a:latin typeface="Times New Roman" panose="02020603050405020304" pitchFamily="18" charset="0"/>
                <a:ea typeface="隶书" panose="02010509060101010101" pitchFamily="49" charset="-122"/>
              </a:rPr>
              <a:t>直接返回后继线索</a:t>
            </a:r>
            <a:endParaRPr lang="zh-CN" altLang="en-US" sz="1800" b="0" dirty="0">
              <a:solidFill>
                <a:schemeClr val="tx2"/>
              </a:solidFill>
              <a:latin typeface="Times New Roman" panose="02020603050405020304" pitchFamily="18" charset="0"/>
            </a:endParaRPr>
          </a:p>
          <a:p>
            <a:pPr algn="just">
              <a:spcBef>
                <a:spcPct val="10000"/>
              </a:spcBef>
            </a:pPr>
            <a:r>
              <a:rPr lang="en-US" altLang="zh-CN" sz="1800" b="0" dirty="0">
                <a:latin typeface="Times New Roman" panose="02020603050405020304" pitchFamily="18" charset="0"/>
              </a:rPr>
              <a:t>};     </a:t>
            </a:r>
            <a:endParaRPr lang="en-US" altLang="zh-CN" sz="1800" b="0" dirty="0" smtClean="0">
              <a:latin typeface="Times New Roman" panose="02020603050405020304" pitchFamily="18" charset="0"/>
            </a:endParaRPr>
          </a:p>
          <a:p>
            <a:pPr algn="just">
              <a:spcBef>
                <a:spcPct val="10000"/>
              </a:spcBef>
            </a:pPr>
            <a:endParaRPr lang="en-US" altLang="zh-CN" sz="1800" b="0" dirty="0">
              <a:latin typeface="Times New Roman" panose="02020603050405020304" pitchFamily="18" charset="0"/>
            </a:endParaRPr>
          </a:p>
          <a:p>
            <a:pPr algn="just">
              <a:spcBef>
                <a:spcPct val="10000"/>
              </a:spcBef>
            </a:pPr>
            <a:r>
              <a:rPr lang="en-US" altLang="zh-CN" sz="1800" b="0" dirty="0" smtClean="0">
                <a:latin typeface="Times New Roman" panose="02020603050405020304" pitchFamily="18" charset="0"/>
              </a:rPr>
              <a:t>void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 ::</a:t>
            </a:r>
            <a:r>
              <a:rPr lang="en-US" altLang="zh-CN" sz="1800" b="0" dirty="0" err="1">
                <a:latin typeface="Times New Roman" panose="02020603050405020304" pitchFamily="18" charset="0"/>
              </a:rPr>
              <a:t>Inorder</a:t>
            </a:r>
            <a:r>
              <a:rPr lang="en-US" altLang="zh-CN" sz="1800" b="0" dirty="0">
                <a:latin typeface="Times New Roman" panose="02020603050405020304" pitchFamily="18" charset="0"/>
              </a:rPr>
              <a:t> (void (*visit) (</a:t>
            </a:r>
            <a:r>
              <a:rPr lang="en-US" altLang="zh-CN" sz="1800" b="0" dirty="0" err="1">
                <a:latin typeface="Times New Roman" panose="02020603050405020304" pitchFamily="18" charset="0"/>
              </a:rPr>
              <a:t>BinTreeNode</a:t>
            </a:r>
            <a:r>
              <a:rPr lang="en-US" altLang="zh-CN" sz="1800" b="0" dirty="0">
                <a:latin typeface="Times New Roman" panose="02020603050405020304" pitchFamily="18" charset="0"/>
              </a:rPr>
              <a:t>&lt;T&gt; *t)) {</a:t>
            </a:r>
          </a:p>
          <a:p>
            <a:pPr algn="just">
              <a:spcBef>
                <a:spcPct val="10000"/>
              </a:spcBef>
            </a:pPr>
            <a:r>
              <a:rPr lang="en-US" altLang="zh-CN" sz="1800" b="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p;  </a:t>
            </a:r>
          </a:p>
          <a:p>
            <a:pPr algn="just">
              <a:spcBef>
                <a:spcPct val="10000"/>
              </a:spcBef>
            </a:pPr>
            <a:r>
              <a:rPr lang="en-US" altLang="zh-CN" sz="1800" b="0" dirty="0">
                <a:latin typeface="Times New Roman" panose="02020603050405020304" pitchFamily="18" charset="0"/>
              </a:rPr>
              <a:t>     for (p = First ();  p != NULL;  p = Next </a:t>
            </a:r>
            <a:r>
              <a:rPr lang="en-US" altLang="zh-CN" sz="1800" b="0" dirty="0" smtClean="0">
                <a:latin typeface="Times New Roman" panose="02020603050405020304" pitchFamily="18" charset="0"/>
              </a:rPr>
              <a:t>(p) </a:t>
            </a:r>
            <a:r>
              <a:rPr lang="en-US" altLang="zh-CN" sz="1800" b="0" dirty="0">
                <a:latin typeface="Times New Roman" panose="02020603050405020304" pitchFamily="18" charset="0"/>
              </a:rPr>
              <a:t>) </a:t>
            </a:r>
          </a:p>
          <a:p>
            <a:pPr algn="just">
              <a:spcBef>
                <a:spcPct val="10000"/>
              </a:spcBef>
            </a:pPr>
            <a:r>
              <a:rPr lang="en-US" altLang="zh-CN" sz="1800" b="0" dirty="0">
                <a:latin typeface="Times New Roman" panose="02020603050405020304" pitchFamily="18" charset="0"/>
              </a:rPr>
              <a:t>         visit (p);</a:t>
            </a:r>
          </a:p>
          <a:p>
            <a:pPr algn="just">
              <a:spcBef>
                <a:spcPct val="10000"/>
              </a:spcBef>
            </a:pPr>
            <a:r>
              <a:rPr lang="en-US" altLang="zh-CN" sz="1800" b="0" dirty="0">
                <a:latin typeface="Times New Roman" panose="02020603050405020304" pitchFamily="18" charset="0"/>
              </a:rPr>
              <a:t>};</a:t>
            </a:r>
          </a:p>
        </p:txBody>
      </p:sp>
      <p:grpSp>
        <p:nvGrpSpPr>
          <p:cNvPr id="3" name="Group 3"/>
          <p:cNvGrpSpPr>
            <a:grpSpLocks/>
          </p:cNvGrpSpPr>
          <p:nvPr/>
        </p:nvGrpSpPr>
        <p:grpSpPr bwMode="auto">
          <a:xfrm>
            <a:off x="7824192" y="2054295"/>
            <a:ext cx="4104456" cy="2880320"/>
            <a:chOff x="1248" y="2544"/>
            <a:chExt cx="2016" cy="1392"/>
          </a:xfrm>
          <a:solidFill>
            <a:schemeClr val="bg1"/>
          </a:solidFill>
        </p:grpSpPr>
        <p:sp>
          <p:nvSpPr>
            <p:cNvPr id="4"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A</a:t>
              </a:r>
            </a:p>
          </p:txBody>
        </p:sp>
        <p:sp>
          <p:nvSpPr>
            <p:cNvPr id="5"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B</a:t>
              </a:r>
            </a:p>
          </p:txBody>
        </p:sp>
        <p:sp>
          <p:nvSpPr>
            <p:cNvPr id="6"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C</a:t>
              </a:r>
            </a:p>
          </p:txBody>
        </p:sp>
        <p:sp>
          <p:nvSpPr>
            <p:cNvPr id="7"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D</a:t>
              </a:r>
            </a:p>
          </p:txBody>
        </p:sp>
        <p:sp>
          <p:nvSpPr>
            <p:cNvPr id="8"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F</a:t>
              </a:r>
            </a:p>
          </p:txBody>
        </p:sp>
        <p:sp>
          <p:nvSpPr>
            <p:cNvPr id="9"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G</a:t>
              </a:r>
            </a:p>
          </p:txBody>
        </p:sp>
        <p:sp>
          <p:nvSpPr>
            <p:cNvPr id="10"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E</a:t>
              </a:r>
            </a:p>
          </p:txBody>
        </p:sp>
        <p:sp>
          <p:nvSpPr>
            <p:cNvPr id="11"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H</a:t>
              </a:r>
            </a:p>
          </p:txBody>
        </p:sp>
        <p:sp>
          <p:nvSpPr>
            <p:cNvPr id="12"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3"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4"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5"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6"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7"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8"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775520" y="1298576"/>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endParaRPr lang="zh-CN" altLang="en-US" sz="3000" b="1" dirty="0">
              <a:latin typeface="仿宋_GB2312" pitchFamily="49" charset="-122"/>
              <a:ea typeface="仿宋_GB2312" pitchFamily="49" charset="-122"/>
            </a:endParaRPr>
          </a:p>
        </p:txBody>
      </p:sp>
      <p:sp>
        <p:nvSpPr>
          <p:cNvPr id="39" name="椭圆形标注 38"/>
          <p:cNvSpPr/>
          <p:nvPr/>
        </p:nvSpPr>
        <p:spPr bwMode="auto">
          <a:xfrm>
            <a:off x="8810129" y="1660500"/>
            <a:ext cx="2902495" cy="1264444"/>
          </a:xfrm>
          <a:prstGeom prst="wedgeEllipseCallout">
            <a:avLst>
              <a:gd name="adj1" fmla="val -56183"/>
              <a:gd name="adj2" fmla="val 26934"/>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正常前序遍历中如何寻找后继？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dirty="0" smtClean="0">
                <a:solidFill>
                  <a:schemeClr val="bg1"/>
                </a:solidFill>
                <a:ea typeface="黑体" panose="02010609060101010101" pitchFamily="49" charset="-122"/>
              </a:rPr>
              <a:t>D L R</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1989138" y="360521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03637" y="5065109"/>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a:t>
            </a:r>
            <a:r>
              <a:rPr lang="zh-CN" altLang="en-US" sz="2800" dirty="0" smtClean="0">
                <a:latin typeface="仿宋_GB2312" pitchFamily="49" charset="-122"/>
                <a:ea typeface="仿宋_GB2312" pitchFamily="49" charset="-122"/>
              </a:rPr>
              <a:t>后继</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2085976" y="1160464"/>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415" y="2331"/>
              <a:ext cx="19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smtClean="0">
                  <a:solidFill>
                    <a:srgbClr val="CC3300"/>
                  </a:solidFill>
                  <a:latin typeface="Times New Roman" panose="02020603050405020304" pitchFamily="18" charset="0"/>
                </a:rPr>
                <a:t>rtag</a:t>
              </a:r>
              <a:r>
                <a:rPr lang="en-US" altLang="zh-CN" sz="2800" dirty="0" smtClean="0">
                  <a:solidFill>
                    <a:srgbClr val="CC3300"/>
                  </a:solidFill>
                  <a:latin typeface="Times New Roman" panose="02020603050405020304" pitchFamily="18" charset="0"/>
                </a:rPr>
                <a:t>==</a:t>
              </a:r>
              <a:r>
                <a:rPr lang="en-US" altLang="zh-CN" sz="2800" dirty="0">
                  <a:solidFill>
                    <a:srgbClr val="CC3300"/>
                  </a:solidFill>
                  <a:latin typeface="Times New Roman" panose="02020603050405020304" pitchFamily="18" charset="0"/>
                </a:rPr>
                <a:t>1 ||</a:t>
              </a:r>
            </a:p>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a:solidFill>
                    <a:srgbClr val="CC3300"/>
                  </a:solidFill>
                  <a:latin typeface="Times New Roman" panose="02020603050405020304" pitchFamily="18" charset="0"/>
                </a:rPr>
                <a:t>rightChild</a:t>
              </a:r>
              <a:r>
                <a:rPr lang="en-US" altLang="zh-CN" sz="2800" dirty="0">
                  <a:solidFill>
                    <a:srgbClr val="CC3300"/>
                  </a:solidFill>
                  <a:latin typeface="Times New Roman" panose="02020603050405020304" pitchFamily="18" charset="0"/>
                </a:rPr>
                <a:t>==p?</a:t>
              </a:r>
              <a:endParaRPr lang="en-US" altLang="zh-CN" sz="2400" dirty="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15084"/>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
        <p:nvSpPr>
          <p:cNvPr id="45" name="椭圆形标注 44"/>
          <p:cNvSpPr/>
          <p:nvPr/>
        </p:nvSpPr>
        <p:spPr bwMode="auto">
          <a:xfrm>
            <a:off x="8550595" y="535394"/>
            <a:ext cx="2902495" cy="1264444"/>
          </a:xfrm>
          <a:prstGeom prst="wedgeEllipseCallout">
            <a:avLst>
              <a:gd name="adj1" fmla="val -56183"/>
              <a:gd name="adj2" fmla="val 26934"/>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正常后序遍历中如何寻找后继？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smtClean="0">
                <a:solidFill>
                  <a:schemeClr val="bg1"/>
                </a:solidFill>
                <a:ea typeface="黑体" panose="02010609060101010101" pitchFamily="49" charset="-122"/>
              </a:rPr>
              <a:t>L R D</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07368" y="764704"/>
            <a:ext cx="6491287" cy="668338"/>
          </a:xfrm>
          <a:solidFill>
            <a:schemeClr val="bg1"/>
          </a:solidFill>
        </p:spPr>
        <p:txBody>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4</a:t>
            </a:r>
            <a:r>
              <a:rPr lang="zh-CN" altLang="en-US" sz="4000" b="1" dirty="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1559496" y="1628800"/>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387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878269" y="3486658"/>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343472" y="1125538"/>
            <a:ext cx="10369152"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marL="571500" indent="-571500">
              <a:lnSpc>
                <a:spcPct val="105000"/>
              </a:lnSpc>
              <a:buClr>
                <a:srgbClr val="800080"/>
              </a:buClr>
              <a:buFont typeface="+mj-ea"/>
              <a:buAutoNum type="ea1JpnChsDbPeriod"/>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smtClean="0">
                <a:latin typeface="Times New Roman" panose="02020603050405020304" pitchFamily="18" charset="0"/>
                <a:ea typeface="仿宋_GB2312" pitchFamily="49" charset="-122"/>
              </a:rPr>
              <a:t>firstChild</a:t>
            </a:r>
            <a:r>
              <a:rPr lang="zh-CN" altLang="en-US" sz="3000" b="1" dirty="0" smtClean="0">
                <a:latin typeface="Times New Roman" panose="02020603050405020304" pitchFamily="18" charset="0"/>
                <a:ea typeface="仿宋_GB2312" pitchFamily="49" charset="-122"/>
              </a:rPr>
              <a:t>，再</a:t>
            </a:r>
            <a:r>
              <a:rPr lang="zh-CN" altLang="en-US" sz="3000" b="1" dirty="0">
                <a:latin typeface="Times New Roman" panose="02020603050405020304" pitchFamily="18" charset="0"/>
                <a:ea typeface="仿宋_GB2312" pitchFamily="49" charset="-122"/>
              </a:rPr>
              <a:t>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后根次序</a:t>
            </a:r>
            <a:r>
              <a:rPr lang="zh-CN" altLang="en-US" b="1" dirty="0" smtClean="0">
                <a:ea typeface="仿宋_GB2312" pitchFamily="49" charset="-122"/>
              </a:rPr>
              <a:t>遍历</a:t>
            </a:r>
            <a:endParaRPr lang="en-US" altLang="zh-CN" b="1" dirty="0" smtClean="0">
              <a:ea typeface="仿宋_GB2312" pitchFamily="49" charset="-122"/>
            </a:endParaRPr>
          </a:p>
          <a:p>
            <a:pPr lvl="1">
              <a:spcBef>
                <a:spcPct val="10000"/>
              </a:spcBef>
              <a:buClr>
                <a:srgbClr val="006666"/>
              </a:buClr>
              <a:buSzPct val="50000"/>
              <a:buFont typeface="Wingdings" panose="05000000000000000000" pitchFamily="2" charset="2"/>
              <a:buChar char="u"/>
              <a:defRPr/>
            </a:pPr>
            <a:endParaRPr lang="zh-CN" altLang="en-US" b="1" dirty="0">
              <a:ea typeface="仿宋_GB2312" pitchFamily="49" charset="-122"/>
            </a:endParaRP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a:t>
            </a:r>
            <a:r>
              <a:rPr lang="zh-CN" altLang="en-US" sz="3000" b="1" dirty="0">
                <a:solidFill>
                  <a:srgbClr val="0000CC"/>
                </a:solidFill>
                <a:latin typeface="Times New Roman" panose="02020603050405020304" pitchFamily="18" charset="0"/>
                <a:ea typeface="仿宋_GB2312" pitchFamily="49" charset="-122"/>
              </a:rPr>
              <a:t>先根遍历</a:t>
            </a:r>
            <a:r>
              <a:rPr lang="zh-CN" altLang="en-US" sz="3000" b="1" dirty="0">
                <a:latin typeface="Times New Roman" panose="02020603050405020304" pitchFamily="18" charset="0"/>
                <a:ea typeface="仿宋_GB2312" pitchFamily="49" charset="-122"/>
              </a:rPr>
              <a:t>结果与其对应二叉树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表示的</a:t>
            </a:r>
            <a:r>
              <a:rPr lang="zh-CN" altLang="en-US" sz="3000" b="1" dirty="0">
                <a:solidFill>
                  <a:srgbClr val="0000CC"/>
                </a:solidFill>
                <a:latin typeface="Times New Roman" panose="02020603050405020304" pitchFamily="18" charset="0"/>
                <a:ea typeface="仿宋_GB2312" pitchFamily="49" charset="-122"/>
              </a:rPr>
              <a:t>前序遍历</a:t>
            </a:r>
            <a:r>
              <a:rPr lang="zh-CN" altLang="en-US" sz="3000" b="1" dirty="0">
                <a:latin typeface="Times New Roman" panose="02020603050405020304" pitchFamily="18" charset="0"/>
                <a:ea typeface="仿宋_GB2312" pitchFamily="49" charset="-122"/>
              </a:rPr>
              <a:t>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4008438" y="2420938"/>
          <a:ext cx="3814762" cy="1020762"/>
        </p:xfrm>
        <a:graphic>
          <a:graphicData uri="http://schemas.openxmlformats.org/presentationml/2006/ole">
            <mc:AlternateContent xmlns:mc="http://schemas.openxmlformats.org/markup-compatibility/2006">
              <mc:Choice xmlns:v="urn:schemas-microsoft-com:vml" Requires="v">
                <p:oleObj spid="_x0000_s30848"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9120336" y="2132857"/>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ea typeface="仿宋_GB2312" pitchFamily="49" charset="-122"/>
              </a:rPr>
              <a:t>树的</a:t>
            </a:r>
            <a:r>
              <a:rPr lang="zh-CN" altLang="en-US" sz="3000" b="1" dirty="0">
                <a:solidFill>
                  <a:srgbClr val="0000CC"/>
                </a:solidFill>
                <a:ea typeface="仿宋_GB2312" pitchFamily="49" charset="-122"/>
              </a:rPr>
              <a:t>后根遍历</a:t>
            </a:r>
            <a:r>
              <a:rPr lang="zh-CN" altLang="en-US" sz="3000" b="1" dirty="0">
                <a:ea typeface="仿宋_GB2312" pitchFamily="49" charset="-122"/>
              </a:rPr>
              <a:t>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ea typeface="仿宋_GB2312" pitchFamily="49" charset="-122"/>
              </a:rPr>
              <a:t>   表示的</a:t>
            </a:r>
            <a:r>
              <a:rPr lang="zh-CN" altLang="en-US" sz="3000" b="1" dirty="0">
                <a:solidFill>
                  <a:srgbClr val="0000CC"/>
                </a:solidFill>
                <a:ea typeface="仿宋_GB2312" pitchFamily="49" charset="-122"/>
              </a:rPr>
              <a:t>中序遍历</a:t>
            </a:r>
            <a:r>
              <a:rPr lang="zh-CN" altLang="en-US" sz="3000" b="1" dirty="0">
                <a:ea typeface="仿宋_GB2312" pitchFamily="49" charset="-122"/>
              </a:rPr>
              <a:t>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1343472"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264352" y="242088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559496"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pic>
        <p:nvPicPr>
          <p:cNvPr id="2" name="图片 1"/>
          <p:cNvPicPr>
            <a:picLocks noChangeAspect="1"/>
          </p:cNvPicPr>
          <p:nvPr/>
        </p:nvPicPr>
        <p:blipFill>
          <a:blip r:embed="rId2"/>
          <a:stretch>
            <a:fillRect/>
          </a:stretch>
        </p:blipFill>
        <p:spPr>
          <a:xfrm>
            <a:off x="8904312" y="2780928"/>
            <a:ext cx="1819048" cy="1666667"/>
          </a:xfrm>
          <a:prstGeom prst="rect">
            <a:avLst/>
          </a:prstGeom>
        </p:spPr>
      </p:pic>
      <p:sp>
        <p:nvSpPr>
          <p:cNvPr id="5" name="云形标注 4"/>
          <p:cNvSpPr/>
          <p:nvPr/>
        </p:nvSpPr>
        <p:spPr>
          <a:xfrm>
            <a:off x="7752184" y="4941168"/>
            <a:ext cx="3312368" cy="1124426"/>
          </a:xfrm>
          <a:prstGeom prst="cloudCallout">
            <a:avLst>
              <a:gd name="adj1" fmla="val -57233"/>
              <a:gd name="adj2" fmla="val -61733"/>
            </a:avLst>
          </a:prstGeom>
          <a:ln>
            <a:solidFill>
              <a:srgbClr val="FF0000"/>
            </a:solidFill>
          </a:ln>
        </p:spPr>
        <p:txBody>
          <a:bodyPr wrap="square" lIns="0" tIns="0" rIns="0" bIns="0" rtlCol="0" anchor="ctr">
            <a:spAutoFit/>
          </a:bodyPr>
          <a:lstStyle/>
          <a:p>
            <a:pPr algn="just"/>
            <a:r>
              <a:rPr lang="zh-CN" altLang="en-US" sz="2400" b="0" dirty="0" smtClean="0">
                <a:solidFill>
                  <a:srgbClr val="FF0000"/>
                </a:solidFill>
              </a:rPr>
              <a:t>不恢复指针会出现什么问题？</a:t>
            </a:r>
            <a:endParaRPr lang="zh-CN" altLang="en-US" sz="2400" b="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4924261" cy="4787900"/>
          </a:xfrm>
        </p:spPr>
        <p:txBody>
          <a:bodyPr>
            <a:normAutofit/>
          </a:bodyPr>
          <a:lstStyle/>
          <a:p>
            <a:pPr>
              <a:buClr>
                <a:srgbClr val="800080"/>
              </a:buClr>
              <a:buSzPct val="50000"/>
              <a:defRPr/>
            </a:pPr>
            <a:r>
              <a:rPr lang="zh-CN" altLang="zh-CN" sz="2400" b="1" dirty="0">
                <a:solidFill>
                  <a:srgbClr val="000099"/>
                </a:solidFill>
                <a:latin typeface="Times New Roman" panose="02020603050405020304" pitchFamily="18" charset="0"/>
                <a:ea typeface="仿宋_GB2312" pitchFamily="49" charset="-122"/>
              </a:rPr>
              <a:t>按广度优先次序遍历树的结果</a:t>
            </a:r>
            <a:endParaRPr lang="zh-CN" altLang="zh-CN" sz="24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400" b="1" dirty="0">
                <a:solidFill>
                  <a:srgbClr val="CC3300"/>
                </a:solidFill>
                <a:latin typeface="Times New Roman" panose="02020603050405020304" pitchFamily="18" charset="0"/>
                <a:ea typeface="仿宋_GB2312" pitchFamily="49" charset="-122"/>
              </a:rPr>
              <a:t>       </a:t>
            </a:r>
            <a:r>
              <a:rPr lang="en-US" altLang="zh-CN" sz="24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4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sz="2400"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4581525" cy="1512887"/>
          </a:xfrm>
        </p:spPr>
        <p:txBody>
          <a:bodyPr/>
          <a:lstStyle/>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将一般树化为二叉树表示就是用树的子女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chemeClr val="tx2"/>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chemeClr val="tx2"/>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latin typeface="华文新魏" panose="02010800040101010101" pitchFamily="2" charset="-122"/>
                <a:ea typeface="华文新魏" panose="02010800040101010101" pitchFamily="2" charset="-122"/>
              </a:rPr>
              <a:t>堆 </a:t>
            </a:r>
            <a:r>
              <a:rPr lang="en-US" altLang="zh-CN" b="1" dirty="0">
                <a:latin typeface="华文新魏" panose="02010800040101010101" pitchFamily="2" charset="-122"/>
                <a:ea typeface="华文新魏" panose="02010800040101010101" pitchFamily="2" charset="-122"/>
              </a:rPr>
              <a:t>( </a:t>
            </a:r>
            <a:r>
              <a:rPr lang="en-US" altLang="zh-CN" b="1">
                <a:latin typeface="华文新魏" panose="02010800040101010101" pitchFamily="2" charset="-122"/>
                <a:ea typeface="华文新魏" panose="02010800040101010101" pitchFamily="2" charset="-122"/>
              </a:rPr>
              <a:t>Heap </a:t>
            </a:r>
            <a:r>
              <a:rPr lang="en-US" altLang="zh-CN" b="1" smtClean="0">
                <a:latin typeface="华文新魏" panose="02010800040101010101" pitchFamily="2" charset="-122"/>
                <a:ea typeface="华文新魏" panose="02010800040101010101" pitchFamily="2" charset="-122"/>
              </a:rPr>
              <a:t>)</a:t>
            </a:r>
            <a:endParaRPr lang="zh-CN" altLang="en-US" b="1" dirty="0"/>
          </a:p>
        </p:txBody>
      </p:sp>
      <p:sp>
        <p:nvSpPr>
          <p:cNvPr id="3" name="内容占位符 2"/>
          <p:cNvSpPr>
            <a:spLocks noGrp="1"/>
          </p:cNvSpPr>
          <p:nvPr>
            <p:ph idx="1"/>
          </p:nvPr>
        </p:nvSpPr>
        <p:spPr/>
        <p:txBody>
          <a:bodyPr/>
          <a:lstStyle/>
          <a:p>
            <a:pPr marL="514350" indent="-514350">
              <a:buFont typeface="+mj-lt"/>
              <a:buAutoNum type="arabicPeriod"/>
            </a:pPr>
            <a:r>
              <a:rPr lang="zh-CN" altLang="en-US" dirty="0" smtClean="0"/>
              <a:t>如何快速获取</a:t>
            </a:r>
            <a:r>
              <a:rPr lang="en-US" altLang="zh-CN" dirty="0" smtClean="0"/>
              <a:t>Top 10</a:t>
            </a:r>
            <a:r>
              <a:rPr lang="zh-CN" altLang="en-US" dirty="0" smtClean="0"/>
              <a:t>热门搜索关键词？</a:t>
            </a:r>
            <a:endParaRPr lang="en-US" altLang="zh-CN" dirty="0" smtClean="0"/>
          </a:p>
          <a:p>
            <a:pPr marL="457200" lvl="1" indent="0">
              <a:buNone/>
            </a:pPr>
            <a:r>
              <a:rPr lang="en-US" altLang="zh-CN" dirty="0" smtClean="0"/>
              <a:t>------Top K</a:t>
            </a:r>
            <a:r>
              <a:rPr lang="zh-CN" altLang="en-US" dirty="0" smtClean="0"/>
              <a:t>问题</a:t>
            </a:r>
            <a:endParaRPr lang="en-US" altLang="zh-CN" dirty="0" smtClean="0"/>
          </a:p>
          <a:p>
            <a:pPr marL="514350" indent="-514350">
              <a:buFont typeface="+mj-lt"/>
              <a:buAutoNum type="arabicPeriod"/>
            </a:pPr>
            <a:r>
              <a:rPr lang="zh-CN" altLang="en-US" dirty="0" smtClean="0"/>
              <a:t>优先级队列</a:t>
            </a:r>
            <a:endParaRPr lang="en-US" altLang="zh-CN" dirty="0" smtClean="0"/>
          </a:p>
          <a:p>
            <a:pPr marL="514350" indent="-514350">
              <a:buFont typeface="+mj-lt"/>
              <a:buAutoNum type="arabicPeriod"/>
            </a:pPr>
            <a:r>
              <a:rPr lang="zh-CN" altLang="en-US" dirty="0" smtClean="0"/>
              <a:t>高性能定时器</a:t>
            </a:r>
            <a:endParaRPr lang="en-US" altLang="zh-CN" dirty="0" smtClean="0"/>
          </a:p>
          <a:p>
            <a:pPr marL="514350" indent="-514350">
              <a:buFont typeface="+mj-lt"/>
              <a:buAutoNum type="arabicPeriod"/>
            </a:pPr>
            <a:r>
              <a:rPr lang="zh-CN" altLang="en-US" dirty="0" smtClean="0"/>
              <a:t>求中位数和百分位数</a:t>
            </a:r>
            <a:endParaRPr lang="en-US" altLang="zh-CN" dirty="0" smtClean="0"/>
          </a:p>
          <a:p>
            <a:pPr marL="514350" indent="-514350">
              <a:buFont typeface="+mj-lt"/>
              <a:buAutoNum type="arabicPeriod"/>
            </a:pPr>
            <a:r>
              <a:rPr lang="zh-CN" altLang="en-US" dirty="0" smtClean="0"/>
              <a:t>堆排序</a:t>
            </a:r>
            <a:endParaRPr lang="en-US" altLang="zh-CN" dirty="0" smtClean="0"/>
          </a:p>
          <a:p>
            <a:pPr marL="514350" indent="-514350">
              <a:buFont typeface="+mj-lt"/>
              <a:buAutoNum type="arabicPeriod"/>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272" y="413428"/>
            <a:ext cx="3522162" cy="3113795"/>
          </a:xfrm>
          <a:prstGeom prst="rect">
            <a:avLst/>
          </a:prstGeom>
        </p:spPr>
      </p:pic>
      <p:pic>
        <p:nvPicPr>
          <p:cNvPr id="5" name="图片 4"/>
          <p:cNvPicPr>
            <a:picLocks noChangeAspect="1"/>
          </p:cNvPicPr>
          <p:nvPr/>
        </p:nvPicPr>
        <p:blipFill>
          <a:blip r:embed="rId3"/>
          <a:stretch>
            <a:fillRect/>
          </a:stretch>
        </p:blipFill>
        <p:spPr>
          <a:xfrm>
            <a:off x="8421181" y="3778766"/>
            <a:ext cx="3669608" cy="2746578"/>
          </a:xfrm>
          <a:prstGeom prst="rect">
            <a:avLst/>
          </a:prstGeom>
        </p:spPr>
      </p:pic>
      <p:pic>
        <p:nvPicPr>
          <p:cNvPr id="215046"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930" y="4417578"/>
            <a:ext cx="3771666" cy="1933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520" y="4348456"/>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2782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latin typeface="华文新魏" panose="02010800040101010101" pitchFamily="2" charset="-122"/>
                <a:ea typeface="华文新魏" panose="02010800040101010101" pitchFamily="2" charset="-122"/>
              </a:rPr>
              <a:t>堆 </a:t>
            </a:r>
            <a:r>
              <a:rPr lang="en-US" altLang="zh-CN" b="1" dirty="0" smtClean="0">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1919536"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1937284"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368" y="1024248"/>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4451703"/>
            <a:ext cx="4514850" cy="1933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
        <p:nvSpPr>
          <p:cNvPr id="3" name="文本框 2"/>
          <p:cNvSpPr txBox="1"/>
          <p:nvPr/>
        </p:nvSpPr>
        <p:spPr>
          <a:xfrm>
            <a:off x="10632504" y="1907540"/>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 name="文本框 5"/>
          <p:cNvSpPr txBox="1"/>
          <p:nvPr/>
        </p:nvSpPr>
        <p:spPr>
          <a:xfrm>
            <a:off x="9840416" y="248360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 name="文本框 6"/>
          <p:cNvSpPr txBox="1"/>
          <p:nvPr/>
        </p:nvSpPr>
        <p:spPr>
          <a:xfrm>
            <a:off x="11329312" y="248360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 name="文本框 7"/>
          <p:cNvSpPr txBox="1"/>
          <p:nvPr/>
        </p:nvSpPr>
        <p:spPr>
          <a:xfrm>
            <a:off x="9465679" y="312140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9" name="文本框 8"/>
          <p:cNvSpPr txBox="1"/>
          <p:nvPr/>
        </p:nvSpPr>
        <p:spPr>
          <a:xfrm>
            <a:off x="10200456" y="3121405"/>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10" name="文本框 9"/>
          <p:cNvSpPr txBox="1"/>
          <p:nvPr/>
        </p:nvSpPr>
        <p:spPr>
          <a:xfrm>
            <a:off x="10944873" y="3121405"/>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11" name="文本框 10"/>
          <p:cNvSpPr txBox="1"/>
          <p:nvPr/>
        </p:nvSpPr>
        <p:spPr>
          <a:xfrm>
            <a:off x="11683809" y="3121405"/>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12" name="文本框 11"/>
          <p:cNvSpPr txBox="1"/>
          <p:nvPr/>
        </p:nvSpPr>
        <p:spPr>
          <a:xfrm>
            <a:off x="9120336" y="383407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13" name="文本框 12"/>
          <p:cNvSpPr txBox="1"/>
          <p:nvPr/>
        </p:nvSpPr>
        <p:spPr>
          <a:xfrm>
            <a:off x="9776983" y="383407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5" y="980728"/>
            <a:ext cx="10458313"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最后叶节点是</a:t>
            </a:r>
            <a:r>
              <a:rPr lang="en-US" altLang="zh-CN" sz="2000" dirty="0" smtClean="0">
                <a:solidFill>
                  <a:schemeClr val="tx2"/>
                </a:solidFill>
                <a:latin typeface="Times New Roman" panose="02020603050405020304" pitchFamily="18" charset="0"/>
                <a:ea typeface="隶书" panose="02010509060101010101" pitchFamily="49" charset="-122"/>
              </a:rPr>
              <a:t>n-1)</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a:t>
            </a:r>
            <a:r>
              <a:rPr lang="en-US" altLang="zh-CN" sz="2000" dirty="0">
                <a:solidFill>
                  <a:srgbClr val="0000CC"/>
                </a:solidFill>
                <a:latin typeface="Times New Roman" panose="02020603050405020304" pitchFamily="18" charset="0"/>
                <a:ea typeface="隶书" panose="02010509060101010101" pitchFamily="49" charset="-122"/>
              </a:rPr>
              <a:t>j &lt; m</a:t>
            </a:r>
            <a:r>
              <a:rPr lang="en-US" altLang="zh-CN" sz="2000" b="1" dirty="0">
                <a:solidFill>
                  <a:srgbClr val="0000CC"/>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
        <p:nvSpPr>
          <p:cNvPr id="2" name="文本框 1"/>
          <p:cNvSpPr txBox="1"/>
          <p:nvPr/>
        </p:nvSpPr>
        <p:spPr>
          <a:xfrm>
            <a:off x="634425" y="2060848"/>
            <a:ext cx="553998" cy="3528392"/>
          </a:xfrm>
          <a:prstGeom prst="rect">
            <a:avLst/>
          </a:prstGeom>
          <a:noFill/>
        </p:spPr>
        <p:txBody>
          <a:bodyPr vert="eaVert" wrap="square" rtlCol="0">
            <a:spAutoFit/>
          </a:bodyPr>
          <a:lstStyle/>
          <a:p>
            <a:r>
              <a:rPr lang="zh-CN" altLang="en-US" sz="2400" b="0" dirty="0" smtClean="0"/>
              <a:t>把那些值大的节点拉下来</a:t>
            </a:r>
          </a:p>
        </p:txBody>
      </p:sp>
      <p:cxnSp>
        <p:nvCxnSpPr>
          <p:cNvPr id="4" name="直接箭头连接符 3"/>
          <p:cNvCxnSpPr/>
          <p:nvPr/>
        </p:nvCxnSpPr>
        <p:spPr>
          <a:xfrm>
            <a:off x="479376" y="2060848"/>
            <a:ext cx="0" cy="34563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2545875" cy="1841228"/>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2738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61"/>
          <p:cNvSpPr txBox="1"/>
          <p:nvPr/>
        </p:nvSpPr>
        <p:spPr>
          <a:xfrm>
            <a:off x="4187698" y="225526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3" name="文本框 62"/>
          <p:cNvSpPr txBox="1"/>
          <p:nvPr/>
        </p:nvSpPr>
        <p:spPr>
          <a:xfrm>
            <a:off x="3534339" y="308697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4" name="文本框 63"/>
          <p:cNvSpPr txBox="1"/>
          <p:nvPr/>
        </p:nvSpPr>
        <p:spPr>
          <a:xfrm>
            <a:off x="4802188" y="307494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5" name="文本框 64"/>
          <p:cNvSpPr txBox="1"/>
          <p:nvPr/>
        </p:nvSpPr>
        <p:spPr>
          <a:xfrm>
            <a:off x="3045078" y="398836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6" name="文本框 65"/>
          <p:cNvSpPr txBox="1"/>
          <p:nvPr/>
        </p:nvSpPr>
        <p:spPr>
          <a:xfrm>
            <a:off x="3824057" y="400172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7" name="文本框 66"/>
          <p:cNvSpPr txBox="1"/>
          <p:nvPr/>
        </p:nvSpPr>
        <p:spPr>
          <a:xfrm>
            <a:off x="4459057" y="400172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8" name="文本框 67"/>
          <p:cNvSpPr txBox="1"/>
          <p:nvPr/>
        </p:nvSpPr>
        <p:spPr>
          <a:xfrm>
            <a:off x="5271857" y="400172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9" name="文本框 68"/>
          <p:cNvSpPr txBox="1"/>
          <p:nvPr/>
        </p:nvSpPr>
        <p:spPr>
          <a:xfrm>
            <a:off x="2459104" y="492095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0" name="文本框 69"/>
          <p:cNvSpPr txBox="1"/>
          <p:nvPr/>
        </p:nvSpPr>
        <p:spPr>
          <a:xfrm>
            <a:off x="7896602" y="227687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7243243" y="310858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8511092" y="309655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6753982" y="400996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7532961" y="402333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8167961" y="402333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8980761" y="402333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6168008" y="494256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980728"/>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0000CC"/>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732213"/>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sp>
        <p:nvSpPr>
          <p:cNvPr id="56" name="Text Box 31"/>
          <p:cNvSpPr txBox="1">
            <a:spLocks noChangeArrowheads="1"/>
          </p:cNvSpPr>
          <p:nvPr/>
        </p:nvSpPr>
        <p:spPr bwMode="auto">
          <a:xfrm>
            <a:off x="6144960" y="4634501"/>
            <a:ext cx="511679" cy="523220"/>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3300"/>
                </a:solidFill>
                <a:latin typeface="Arial Narrow" panose="020B0606020202030204" pitchFamily="34" charset="0"/>
              </a:rPr>
              <a:t>17</a:t>
            </a:r>
            <a:endParaRPr lang="en-US" altLang="zh-CN" sz="2400" dirty="0">
              <a:solidFill>
                <a:srgbClr val="FF3300"/>
              </a:solidFill>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2" y="2111"/>
              <a:ext cx="32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7" name="文本框 56"/>
          <p:cNvSpPr txBox="1"/>
          <p:nvPr/>
        </p:nvSpPr>
        <p:spPr>
          <a:xfrm>
            <a:off x="4187698" y="2698231"/>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8" name="文本框 57"/>
          <p:cNvSpPr txBox="1"/>
          <p:nvPr/>
        </p:nvSpPr>
        <p:spPr>
          <a:xfrm>
            <a:off x="3534339" y="3529943"/>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9" name="文本框 58"/>
          <p:cNvSpPr txBox="1"/>
          <p:nvPr/>
        </p:nvSpPr>
        <p:spPr>
          <a:xfrm>
            <a:off x="4802188" y="3517916"/>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0" name="文本框 59"/>
          <p:cNvSpPr txBox="1"/>
          <p:nvPr/>
        </p:nvSpPr>
        <p:spPr>
          <a:xfrm>
            <a:off x="3045078" y="4431328"/>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1" name="文本框 60"/>
          <p:cNvSpPr txBox="1"/>
          <p:nvPr/>
        </p:nvSpPr>
        <p:spPr>
          <a:xfrm>
            <a:off x="3824057" y="4444689"/>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2" name="文本框 61"/>
          <p:cNvSpPr txBox="1"/>
          <p:nvPr/>
        </p:nvSpPr>
        <p:spPr>
          <a:xfrm>
            <a:off x="4459057" y="4444689"/>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3" name="文本框 62"/>
          <p:cNvSpPr txBox="1"/>
          <p:nvPr/>
        </p:nvSpPr>
        <p:spPr>
          <a:xfrm>
            <a:off x="5271857" y="4444689"/>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4" name="文本框 63"/>
          <p:cNvSpPr txBox="1"/>
          <p:nvPr/>
        </p:nvSpPr>
        <p:spPr>
          <a:xfrm>
            <a:off x="2459104" y="5363924"/>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9" name="文本框 58"/>
          <p:cNvSpPr txBox="1"/>
          <p:nvPr/>
        </p:nvSpPr>
        <p:spPr>
          <a:xfrm>
            <a:off x="4187698"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0" name="文本框 59"/>
          <p:cNvSpPr txBox="1"/>
          <p:nvPr/>
        </p:nvSpPr>
        <p:spPr>
          <a:xfrm>
            <a:off x="3534339"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1" name="文本框 60"/>
          <p:cNvSpPr txBox="1"/>
          <p:nvPr/>
        </p:nvSpPr>
        <p:spPr>
          <a:xfrm>
            <a:off x="4802188"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2" name="文本框 61"/>
          <p:cNvSpPr txBox="1"/>
          <p:nvPr/>
        </p:nvSpPr>
        <p:spPr>
          <a:xfrm>
            <a:off x="3045078"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3" name="文本框 62"/>
          <p:cNvSpPr txBox="1"/>
          <p:nvPr/>
        </p:nvSpPr>
        <p:spPr>
          <a:xfrm>
            <a:off x="3824057"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4" name="文本框 63"/>
          <p:cNvSpPr txBox="1"/>
          <p:nvPr/>
        </p:nvSpPr>
        <p:spPr>
          <a:xfrm>
            <a:off x="4459057"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5" name="文本框 64"/>
          <p:cNvSpPr txBox="1"/>
          <p:nvPr/>
        </p:nvSpPr>
        <p:spPr>
          <a:xfrm>
            <a:off x="5271857"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6" name="文本框 65"/>
          <p:cNvSpPr txBox="1"/>
          <p:nvPr/>
        </p:nvSpPr>
        <p:spPr>
          <a:xfrm>
            <a:off x="2459104"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7" name="文本框 66"/>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8" name="文本框 67"/>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9" name="文本框 68"/>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0" name="文本框 69"/>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1" name="文本框 70"/>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2" name="文本框 71"/>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3" name="文本框 72"/>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4" name="文本框 73"/>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5" name="文本框 54"/>
          <p:cNvSpPr txBox="1"/>
          <p:nvPr/>
        </p:nvSpPr>
        <p:spPr>
          <a:xfrm>
            <a:off x="4368210" y="2770239"/>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7" name="文本框 56"/>
          <p:cNvSpPr txBox="1"/>
          <p:nvPr/>
        </p:nvSpPr>
        <p:spPr>
          <a:xfrm>
            <a:off x="3714851" y="3601951"/>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8" name="文本框 57"/>
          <p:cNvSpPr txBox="1"/>
          <p:nvPr/>
        </p:nvSpPr>
        <p:spPr>
          <a:xfrm>
            <a:off x="4982700" y="358992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59" name="文本框 58"/>
          <p:cNvSpPr txBox="1"/>
          <p:nvPr/>
        </p:nvSpPr>
        <p:spPr>
          <a:xfrm>
            <a:off x="3225590" y="4503336"/>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0" name="文本框 59"/>
          <p:cNvSpPr txBox="1"/>
          <p:nvPr/>
        </p:nvSpPr>
        <p:spPr>
          <a:xfrm>
            <a:off x="4004569" y="4516697"/>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1" name="文本框 60"/>
          <p:cNvSpPr txBox="1"/>
          <p:nvPr/>
        </p:nvSpPr>
        <p:spPr>
          <a:xfrm>
            <a:off x="4639569" y="4516697"/>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2" name="文本框 61"/>
          <p:cNvSpPr txBox="1"/>
          <p:nvPr/>
        </p:nvSpPr>
        <p:spPr>
          <a:xfrm>
            <a:off x="5452369" y="4516697"/>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3" name="文本框 62"/>
          <p:cNvSpPr txBox="1"/>
          <p:nvPr/>
        </p:nvSpPr>
        <p:spPr>
          <a:xfrm>
            <a:off x="2639616" y="543593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8012905" y="2780928"/>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359546" y="3612640"/>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627395" y="3600613"/>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870285" y="451402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649264" y="4527386"/>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284264" y="4527386"/>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9097064" y="4527386"/>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284311" y="5446621"/>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3" name="文本框 72"/>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siftDown</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27"/>
          <p:cNvSpPr>
            <a:spLocks noChangeArrowheads="1"/>
          </p:cNvSpPr>
          <p:nvPr/>
        </p:nvSpPr>
        <p:spPr bwMode="auto">
          <a:xfrm>
            <a:off x="8616280" y="4797152"/>
            <a:ext cx="533400" cy="533400"/>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767408" y="1268760"/>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heap[0] = heap[</a:t>
            </a:r>
            <a:r>
              <a:rPr lang="en-US" altLang="zh-CN" sz="2400" dirty="0" err="1" smtClean="0">
                <a:latin typeface="Times New Roman" panose="02020603050405020304" pitchFamily="18" charset="0"/>
                <a:ea typeface="隶书" panose="02010509060101010101" pitchFamily="49" charset="-122"/>
              </a:rPr>
              <a:t>currentSize</a:t>
            </a:r>
            <a:r>
              <a:rPr lang="en-US" altLang="zh-CN" sz="2400" dirty="0" smtClean="0">
                <a:latin typeface="楷体_GB2312"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12" name="Group 53"/>
          <p:cNvGrpSpPr>
            <a:grpSpLocks/>
          </p:cNvGrpSpPr>
          <p:nvPr/>
        </p:nvGrpSpPr>
        <p:grpSpPr bwMode="auto">
          <a:xfrm>
            <a:off x="8956848" y="2143545"/>
            <a:ext cx="2971800" cy="2819400"/>
            <a:chOff x="3024" y="1008"/>
            <a:chExt cx="1872" cy="1776"/>
          </a:xfrm>
        </p:grpSpPr>
        <p:sp>
          <p:nvSpPr>
            <p:cNvPr id="27"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4"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5"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7"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9"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0"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4"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46"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55"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56"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57"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58"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59"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grpSp>
      <p:sp>
        <p:nvSpPr>
          <p:cNvPr id="72" name="文本框 71"/>
          <p:cNvSpPr txBox="1"/>
          <p:nvPr/>
        </p:nvSpPr>
        <p:spPr>
          <a:xfrm>
            <a:off x="10461177" y="1855513"/>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9807818" y="2687225"/>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11075667" y="2675198"/>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9318557" y="3588610"/>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10097536" y="3601971"/>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10732536" y="3601971"/>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11545336" y="3601971"/>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8732583" y="4521206"/>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Text Box 30"/>
          <p:cNvSpPr txBox="1">
            <a:spLocks noChangeArrowheads="1"/>
          </p:cNvSpPr>
          <p:nvPr/>
        </p:nvSpPr>
        <p:spPr bwMode="auto">
          <a:xfrm>
            <a:off x="10362829" y="2150688"/>
            <a:ext cx="508000" cy="519113"/>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41" name="Text Box 31"/>
          <p:cNvSpPr txBox="1">
            <a:spLocks noChangeArrowheads="1"/>
          </p:cNvSpPr>
          <p:nvPr/>
        </p:nvSpPr>
        <p:spPr bwMode="auto">
          <a:xfrm>
            <a:off x="8635314" y="4797152"/>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50"/>
                                        <p:tgtEl>
                                          <p:spTgt spid="80"/>
                                        </p:tgtEl>
                                      </p:cBhvr>
                                    </p:animEffect>
                                    <p:anim calcmode="lin" valueType="num">
                                      <p:cBhvr>
                                        <p:cTn id="8" dur="250" fill="hold"/>
                                        <p:tgtEl>
                                          <p:spTgt spid="80"/>
                                        </p:tgtEl>
                                        <p:attrNameLst>
                                          <p:attrName>ppt_x</p:attrName>
                                        </p:attrNameLst>
                                      </p:cBhvr>
                                      <p:tavLst>
                                        <p:tav tm="0">
                                          <p:val>
                                            <p:strVal val="#ppt_x"/>
                                          </p:val>
                                        </p:tav>
                                        <p:tav tm="100000">
                                          <p:val>
                                            <p:strVal val="#ppt_x"/>
                                          </p:val>
                                        </p:tav>
                                      </p:tavLst>
                                    </p:anim>
                                    <p:anim calcmode="lin" valueType="num">
                                      <p:cBhvr>
                                        <p:cTn id="9" dur="25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84746"/>
            <a:ext cx="2409825" cy="17081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0000CC"/>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0000CC"/>
                </a:solidFill>
                <a:latin typeface="Times New Roman" panose="02020603050405020304" pitchFamily="18" charset="0"/>
                <a:ea typeface="仿宋_GB2312" pitchFamily="49" charset="-122"/>
              </a:rPr>
              <a:t>O(log</a:t>
            </a:r>
            <a:r>
              <a:rPr lang="en-US" altLang="zh-CN" sz="2000" baseline="-25000">
                <a:solidFill>
                  <a:srgbClr val="0000CC"/>
                </a:solidFill>
                <a:latin typeface="Times New Roman" panose="02020603050405020304" pitchFamily="18" charset="0"/>
                <a:ea typeface="仿宋_GB2312" pitchFamily="49" charset="-122"/>
              </a:rPr>
              <a:t>2</a:t>
            </a:r>
            <a:r>
              <a:rPr lang="en-US" altLang="zh-CN" sz="2000">
                <a:solidFill>
                  <a:srgbClr val="0000CC"/>
                </a:solidFill>
                <a:latin typeface="Times New Roman" panose="02020603050405020304" pitchFamily="18" charset="0"/>
                <a:ea typeface="仿宋_GB2312" pitchFamily="49" charset="-122"/>
              </a:rPr>
              <a:t>n)</a:t>
            </a:r>
            <a:r>
              <a:rPr lang="zh-CN" altLang="en-US" sz="2000">
                <a:solidFill>
                  <a:srgbClr val="0000CC"/>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3" name="文本框 2"/>
          <p:cNvSpPr txBox="1"/>
          <p:nvPr/>
        </p:nvSpPr>
        <p:spPr>
          <a:xfrm>
            <a:off x="634425" y="1556792"/>
            <a:ext cx="553998" cy="4752528"/>
          </a:xfrm>
          <a:prstGeom prst="rect">
            <a:avLst/>
          </a:prstGeom>
          <a:noFill/>
        </p:spPr>
        <p:txBody>
          <a:bodyPr vert="eaVert" wrap="square" rtlCol="0">
            <a:spAutoFit/>
          </a:bodyPr>
          <a:lstStyle/>
          <a:p>
            <a:r>
              <a:rPr lang="zh-CN" altLang="en-US" sz="2400" b="0" dirty="0" smtClean="0"/>
              <a:t>把新插入的值小的节点升上去</a:t>
            </a:r>
          </a:p>
        </p:txBody>
      </p:sp>
      <p:cxnSp>
        <p:nvCxnSpPr>
          <p:cNvPr id="5" name="直接箭头连接符 4"/>
          <p:cNvCxnSpPr/>
          <p:nvPr/>
        </p:nvCxnSpPr>
        <p:spPr>
          <a:xfrm flipV="1">
            <a:off x="551384" y="1628800"/>
            <a:ext cx="0" cy="41764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23</a:t>
              </a:r>
              <a:endParaRPr lang="en-US" altLang="zh-CN" sz="2400" dirty="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70" name="文本框 69"/>
          <p:cNvSpPr txBox="1"/>
          <p:nvPr/>
        </p:nvSpPr>
        <p:spPr>
          <a:xfrm>
            <a:off x="4152186"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3498827"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4766676"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3009566"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3788545"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4423545"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5236345"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2423592"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9" name="文本框 78"/>
          <p:cNvSpPr txBox="1"/>
          <p:nvPr/>
        </p:nvSpPr>
        <p:spPr>
          <a:xfrm>
            <a:off x="33364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0" name="文本框 79"/>
          <p:cNvSpPr txBox="1"/>
          <p:nvPr/>
        </p:nvSpPr>
        <p:spPr>
          <a:xfrm>
            <a:off x="7824594"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81" name="文本框 80"/>
          <p:cNvSpPr txBox="1"/>
          <p:nvPr/>
        </p:nvSpPr>
        <p:spPr>
          <a:xfrm>
            <a:off x="7171235"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82" name="文本框 81"/>
          <p:cNvSpPr txBox="1"/>
          <p:nvPr/>
        </p:nvSpPr>
        <p:spPr>
          <a:xfrm>
            <a:off x="8439084"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3" name="文本框 82"/>
          <p:cNvSpPr txBox="1"/>
          <p:nvPr/>
        </p:nvSpPr>
        <p:spPr>
          <a:xfrm>
            <a:off x="6681974"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84" name="文本框 83"/>
          <p:cNvSpPr txBox="1"/>
          <p:nvPr/>
        </p:nvSpPr>
        <p:spPr>
          <a:xfrm>
            <a:off x="7460953"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85" name="文本框 84"/>
          <p:cNvSpPr txBox="1"/>
          <p:nvPr/>
        </p:nvSpPr>
        <p:spPr>
          <a:xfrm>
            <a:off x="8095953"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86" name="文本框 85"/>
          <p:cNvSpPr txBox="1"/>
          <p:nvPr/>
        </p:nvSpPr>
        <p:spPr>
          <a:xfrm>
            <a:off x="8908753"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87" name="文本框 86"/>
          <p:cNvSpPr txBox="1"/>
          <p:nvPr/>
        </p:nvSpPr>
        <p:spPr>
          <a:xfrm>
            <a:off x="6144736"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8" name="文本框 87"/>
          <p:cNvSpPr txBox="1"/>
          <p:nvPr/>
        </p:nvSpPr>
        <p:spPr>
          <a:xfrm>
            <a:off x="69368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64" name="文本框 63"/>
          <p:cNvSpPr txBox="1"/>
          <p:nvPr/>
        </p:nvSpPr>
        <p:spPr>
          <a:xfrm>
            <a:off x="4628529"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5" name="文本框 64"/>
          <p:cNvSpPr txBox="1"/>
          <p:nvPr/>
        </p:nvSpPr>
        <p:spPr>
          <a:xfrm>
            <a:off x="3975170"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6" name="文本框 65"/>
          <p:cNvSpPr txBox="1"/>
          <p:nvPr/>
        </p:nvSpPr>
        <p:spPr>
          <a:xfrm>
            <a:off x="5243019"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7" name="文本框 66"/>
          <p:cNvSpPr txBox="1"/>
          <p:nvPr/>
        </p:nvSpPr>
        <p:spPr>
          <a:xfrm>
            <a:off x="3485909"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8" name="文本框 67"/>
          <p:cNvSpPr txBox="1"/>
          <p:nvPr/>
        </p:nvSpPr>
        <p:spPr>
          <a:xfrm>
            <a:off x="4264888"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9" name="文本框 68"/>
          <p:cNvSpPr txBox="1"/>
          <p:nvPr/>
        </p:nvSpPr>
        <p:spPr>
          <a:xfrm>
            <a:off x="4899888"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0" name="文本框 69"/>
          <p:cNvSpPr txBox="1"/>
          <p:nvPr/>
        </p:nvSpPr>
        <p:spPr>
          <a:xfrm>
            <a:off x="5712688"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1" name="文本框 70"/>
          <p:cNvSpPr txBox="1"/>
          <p:nvPr/>
        </p:nvSpPr>
        <p:spPr>
          <a:xfrm>
            <a:off x="2899935"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2" name="文本框 71"/>
          <p:cNvSpPr txBox="1"/>
          <p:nvPr/>
        </p:nvSpPr>
        <p:spPr>
          <a:xfrm>
            <a:off x="8300937"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7647578"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8915427"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7158317"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7937296"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8572296"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9385096"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6572343"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文本框 79"/>
          <p:cNvSpPr txBox="1"/>
          <p:nvPr/>
        </p:nvSpPr>
        <p:spPr>
          <a:xfrm>
            <a:off x="7440880" y="551723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1" name="文本框 80"/>
          <p:cNvSpPr txBox="1"/>
          <p:nvPr/>
        </p:nvSpPr>
        <p:spPr>
          <a:xfrm>
            <a:off x="3840480" y="550794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2" name="文本框 81"/>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siftUp</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zh-CN" altLang="en-US" dirty="0" smtClean="0"/>
              <a:t>最小堆</a:t>
            </a:r>
            <a:endParaRPr lang="en-US" altLang="zh-CN" dirty="0" smtClean="0"/>
          </a:p>
          <a:p>
            <a:pPr lvl="1">
              <a:defRPr/>
            </a:pPr>
            <a:r>
              <a:rPr lang="zh-CN" altLang="en-US" dirty="0"/>
              <a:t>建堆</a:t>
            </a:r>
            <a:r>
              <a:rPr lang="en-US" altLang="zh-CN" dirty="0" smtClean="0"/>
              <a:t>&amp;</a:t>
            </a:r>
            <a:r>
              <a:rPr lang="zh-CN" altLang="en-US" dirty="0" smtClean="0"/>
              <a:t>删除：</a:t>
            </a:r>
            <a:r>
              <a:rPr lang="en-US" altLang="zh-CN" dirty="0" err="1" smtClean="0"/>
              <a:t>SiftDown</a:t>
            </a:r>
            <a:r>
              <a:rPr lang="zh-CN" altLang="en-US" dirty="0" smtClean="0"/>
              <a:t>，父亲跟左右孩子比大小，较小者做父亲</a:t>
            </a:r>
            <a:endParaRPr lang="en-US" altLang="zh-CN" dirty="0" smtClean="0"/>
          </a:p>
          <a:p>
            <a:pPr lvl="1">
              <a:defRPr/>
            </a:pPr>
            <a:r>
              <a:rPr lang="zh-CN" altLang="en-US" dirty="0" smtClean="0"/>
              <a:t>插入：</a:t>
            </a:r>
            <a:r>
              <a:rPr lang="en-US" altLang="zh-CN" dirty="0" err="1" smtClean="0"/>
              <a:t>SiftUp</a:t>
            </a:r>
            <a:r>
              <a:rPr lang="zh-CN" altLang="en-US" dirty="0" smtClean="0"/>
              <a:t>，新插入的孩子跟父亲比大小，</a:t>
            </a:r>
            <a:r>
              <a:rPr lang="zh-CN" altLang="en-US" dirty="0"/>
              <a:t>较</a:t>
            </a:r>
            <a:r>
              <a:rPr lang="zh-CN" altLang="en-US" dirty="0" smtClean="0"/>
              <a:t>小者做父亲</a:t>
            </a:r>
            <a:endParaRPr lang="en-US" altLang="zh-CN" dirty="0" smtClean="0"/>
          </a:p>
          <a:p>
            <a:pPr>
              <a:defRPr/>
            </a:pPr>
            <a:endParaRPr lang="en-US" altLang="zh-CN" dirty="0" smtClean="0"/>
          </a:p>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3688804"/>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11337752" y="653256"/>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7"/>
          <p:cNvSpPr>
            <a:spLocks noChangeShapeType="1"/>
          </p:cNvSpPr>
          <p:nvPr/>
        </p:nvSpPr>
        <p:spPr bwMode="auto">
          <a:xfrm flipH="1">
            <a:off x="10896600" y="653256"/>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32"/>
          <p:cNvSpPr txBox="1">
            <a:spLocks noChangeArrowheads="1"/>
          </p:cNvSpPr>
          <p:nvPr/>
        </p:nvSpPr>
        <p:spPr bwMode="auto">
          <a:xfrm>
            <a:off x="10992544" y="19605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8" name="Text Box 36"/>
          <p:cNvSpPr txBox="1">
            <a:spLocks noChangeArrowheads="1"/>
          </p:cNvSpPr>
          <p:nvPr/>
        </p:nvSpPr>
        <p:spPr bwMode="auto">
          <a:xfrm>
            <a:off x="10524952"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9" name="Text Box 38"/>
          <p:cNvSpPr txBox="1">
            <a:spLocks noChangeArrowheads="1"/>
          </p:cNvSpPr>
          <p:nvPr/>
        </p:nvSpPr>
        <p:spPr bwMode="auto">
          <a:xfrm>
            <a:off x="11420648"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4" name="直接箭头连接符 3"/>
          <p:cNvCxnSpPr/>
          <p:nvPr/>
        </p:nvCxnSpPr>
        <p:spPr>
          <a:xfrm>
            <a:off x="11064552" y="1340768"/>
            <a:ext cx="315192"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flipV="1">
            <a:off x="10632504" y="548680"/>
            <a:ext cx="400448" cy="57606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4" name="Line 5"/>
          <p:cNvSpPr>
            <a:spLocks noChangeShapeType="1"/>
          </p:cNvSpPr>
          <p:nvPr/>
        </p:nvSpPr>
        <p:spPr bwMode="auto">
          <a:xfrm>
            <a:off x="11337752" y="2158008"/>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
          <p:cNvSpPr>
            <a:spLocks noChangeShapeType="1"/>
          </p:cNvSpPr>
          <p:nvPr/>
        </p:nvSpPr>
        <p:spPr bwMode="auto">
          <a:xfrm flipH="1">
            <a:off x="10896600" y="2158008"/>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2"/>
          <p:cNvSpPr txBox="1">
            <a:spLocks noChangeArrowheads="1"/>
          </p:cNvSpPr>
          <p:nvPr/>
        </p:nvSpPr>
        <p:spPr bwMode="auto">
          <a:xfrm>
            <a:off x="10992544" y="1700808"/>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17" name="Text Box 36"/>
          <p:cNvSpPr txBox="1">
            <a:spLocks noChangeArrowheads="1"/>
          </p:cNvSpPr>
          <p:nvPr/>
        </p:nvSpPr>
        <p:spPr bwMode="auto">
          <a:xfrm>
            <a:off x="10524952"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18" name="Text Box 38"/>
          <p:cNvSpPr txBox="1">
            <a:spLocks noChangeArrowheads="1"/>
          </p:cNvSpPr>
          <p:nvPr/>
        </p:nvSpPr>
        <p:spPr bwMode="auto">
          <a:xfrm>
            <a:off x="11420648"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20" name="直接箭头连接符 19"/>
          <p:cNvCxnSpPr/>
          <p:nvPr/>
        </p:nvCxnSpPr>
        <p:spPr>
          <a:xfrm flipH="1" flipV="1">
            <a:off x="11496600" y="2065337"/>
            <a:ext cx="256256" cy="51462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768"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769"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770"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795"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796"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797"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5112568"/>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b="1" dirty="0">
                <a:solidFill>
                  <a:schemeClr val="tx2"/>
                </a:solidFill>
                <a:latin typeface="Times New Roman" panose="02020603050405020304" pitchFamily="18" charset="0"/>
                <a:ea typeface="仿宋_GB2312" pitchFamily="49" charset="-122"/>
              </a:rPr>
              <a:t>外结点</a:t>
            </a:r>
            <a:r>
              <a:rPr lang="zh-CN" altLang="en-US" b="1" dirty="0">
                <a:latin typeface="Times New Roman" panose="02020603050405020304" pitchFamily="18" charset="0"/>
                <a:ea typeface="仿宋_GB2312" pitchFamily="49" charset="-122"/>
              </a:rPr>
              <a:t>”，非叶结点看成“</a:t>
            </a:r>
            <a:r>
              <a:rPr lang="zh-CN" altLang="en-US" b="1" dirty="0">
                <a:solidFill>
                  <a:schemeClr val="tx2"/>
                </a:solidFill>
                <a:latin typeface="Times New Roman" panose="02020603050405020304" pitchFamily="18" charset="0"/>
                <a:ea typeface="仿宋_GB2312" pitchFamily="49" charset="-122"/>
              </a:rPr>
              <a:t>内结点</a:t>
            </a:r>
            <a:r>
              <a:rPr lang="zh-CN" altLang="en-US" b="1" dirty="0">
                <a:latin typeface="Times New Roman" panose="02020603050405020304" pitchFamily="18" charset="0"/>
                <a:ea typeface="仿宋_GB2312" pitchFamily="49" charset="-122"/>
              </a:rPr>
              <a:t>”。这样的二叉树称为</a:t>
            </a:r>
            <a:r>
              <a:rPr lang="zh-CN" altLang="en-US" b="1" dirty="0">
                <a:solidFill>
                  <a:srgbClr val="0000CC"/>
                </a:solidFill>
                <a:latin typeface="Times New Roman" panose="02020603050405020304" pitchFamily="18" charset="0"/>
                <a:ea typeface="仿宋_GB2312" pitchFamily="49" charset="-122"/>
              </a:rPr>
              <a:t>扩充二叉树</a:t>
            </a:r>
            <a:r>
              <a:rPr lang="zh-CN" altLang="en-US" b="1" dirty="0">
                <a:latin typeface="Times New Roman" panose="02020603050405020304" pitchFamily="18" charset="0"/>
                <a:ea typeface="仿宋_GB2312" pitchFamily="49" charset="-122"/>
              </a:rPr>
              <a:t>。</a:t>
            </a: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扩充二叉树中</a:t>
            </a:r>
            <a:r>
              <a:rPr lang="zh-CN" altLang="en-US" b="1" dirty="0">
                <a:solidFill>
                  <a:srgbClr val="0000CC"/>
                </a:solidFill>
                <a:latin typeface="Times New Roman" panose="02020603050405020304" pitchFamily="18" charset="0"/>
                <a:ea typeface="仿宋_GB2312" pitchFamily="49" charset="-122"/>
              </a:rPr>
              <a:t>只有度为 </a:t>
            </a:r>
            <a:r>
              <a:rPr lang="en-US" altLang="zh-CN" b="1" dirty="0">
                <a:solidFill>
                  <a:srgbClr val="0000CC"/>
                </a:solidFill>
                <a:latin typeface="Times New Roman" panose="02020603050405020304" pitchFamily="18" charset="0"/>
                <a:ea typeface="仿宋_GB2312" pitchFamily="49" charset="-122"/>
              </a:rPr>
              <a:t>2 </a:t>
            </a:r>
            <a:r>
              <a:rPr lang="zh-CN" altLang="en-US" b="1" dirty="0">
                <a:solidFill>
                  <a:srgbClr val="0000CC"/>
                </a:solidFill>
                <a:latin typeface="Times New Roman" panose="02020603050405020304" pitchFamily="18" charset="0"/>
                <a:ea typeface="仿宋_GB2312" pitchFamily="49" charset="-122"/>
              </a:rPr>
              <a:t>的内结点</a:t>
            </a:r>
            <a:r>
              <a:rPr lang="zh-CN" altLang="en-US" b="1" dirty="0" smtClean="0">
                <a:solidFill>
                  <a:srgbClr val="0000CC"/>
                </a:solidFill>
                <a:latin typeface="Times New Roman" panose="02020603050405020304" pitchFamily="18" charset="0"/>
                <a:ea typeface="仿宋_GB2312" pitchFamily="49" charset="-122"/>
              </a:rPr>
              <a:t>和</a:t>
            </a:r>
            <a:endParaRPr lang="en-US" altLang="zh-CN" b="1" dirty="0" smtClean="0">
              <a:solidFill>
                <a:srgbClr val="0000CC"/>
              </a:solidFill>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smtClean="0">
                <a:solidFill>
                  <a:srgbClr val="0000CC"/>
                </a:solidFill>
                <a:latin typeface="Times New Roman" panose="02020603050405020304" pitchFamily="18" charset="0"/>
                <a:ea typeface="仿宋_GB2312" pitchFamily="49" charset="-122"/>
              </a:rPr>
              <a:t>  </a:t>
            </a:r>
            <a:r>
              <a:rPr lang="zh-CN" altLang="en-US" b="1" dirty="0" smtClean="0">
                <a:solidFill>
                  <a:srgbClr val="0000CC"/>
                </a:solidFill>
                <a:latin typeface="Times New Roman" panose="02020603050405020304" pitchFamily="18" charset="0"/>
                <a:ea typeface="仿宋_GB2312" pitchFamily="49" charset="-122"/>
              </a:rPr>
              <a:t>度</a:t>
            </a:r>
            <a:r>
              <a:rPr lang="zh-CN" altLang="en-US" b="1" dirty="0">
                <a:solidFill>
                  <a:srgbClr val="0000CC"/>
                </a:solidFill>
                <a:latin typeface="Times New Roman" panose="02020603050405020304" pitchFamily="18" charset="0"/>
                <a:ea typeface="仿宋_GB2312" pitchFamily="49" charset="-122"/>
              </a:rPr>
              <a:t>为 </a:t>
            </a:r>
            <a:r>
              <a:rPr lang="en-US" altLang="zh-CN" b="1" dirty="0">
                <a:solidFill>
                  <a:srgbClr val="0000CC"/>
                </a:solidFill>
                <a:latin typeface="Times New Roman" panose="02020603050405020304" pitchFamily="18" charset="0"/>
                <a:ea typeface="仿宋_GB2312" pitchFamily="49" charset="-122"/>
              </a:rPr>
              <a:t>0</a:t>
            </a:r>
            <a:r>
              <a:rPr lang="zh-CN" altLang="en-US" b="1" dirty="0">
                <a:solidFill>
                  <a:srgbClr val="0000CC"/>
                </a:solidFill>
                <a:latin typeface="Times New Roman" panose="02020603050405020304" pitchFamily="18" charset="0"/>
                <a:ea typeface="仿宋_GB2312" pitchFamily="49" charset="-122"/>
              </a:rPr>
              <a:t>的外结点</a:t>
            </a:r>
            <a:r>
              <a:rPr lang="zh-CN" altLang="en-US" b="1" dirty="0">
                <a:latin typeface="Times New Roman" panose="02020603050405020304" pitchFamily="18" charset="0"/>
                <a:ea typeface="仿宋_GB2312" pitchFamily="49" charset="-122"/>
              </a:rPr>
              <a:t>。根据二叉树的性质</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有 </a:t>
            </a:r>
            <a:r>
              <a:rPr lang="en-US" altLang="zh-CN" b="1" i="1"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个外结点就有 </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 </a:t>
            </a:r>
            <a:r>
              <a:rPr lang="zh-CN" altLang="en-US" b="1" dirty="0">
                <a:latin typeface="Times New Roman" panose="02020603050405020304" pitchFamily="18" charset="0"/>
                <a:ea typeface="仿宋_GB2312" pitchFamily="49" charset="-122"/>
              </a:rPr>
              <a:t>个内结点</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总结</a:t>
            </a:r>
            <a:r>
              <a:rPr lang="zh-CN" altLang="en-US" b="1" dirty="0">
                <a:latin typeface="Times New Roman" panose="02020603050405020304" pitchFamily="18" charset="0"/>
                <a:ea typeface="仿宋_GB2312" pitchFamily="49" charset="-122"/>
              </a:rPr>
              <a:t>点数为</a:t>
            </a:r>
            <a:r>
              <a:rPr lang="en-US" altLang="zh-CN" b="1" dirty="0">
                <a:latin typeface="Times New Roman" panose="02020603050405020304" pitchFamily="18" charset="0"/>
                <a:ea typeface="仿宋_GB2312" pitchFamily="49" charset="-122"/>
              </a:rPr>
              <a:t>2</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p>
        </p:txBody>
      </p:sp>
      <p:sp>
        <p:nvSpPr>
          <p:cNvPr id="7" name="Line 2"/>
          <p:cNvSpPr>
            <a:spLocks noChangeShapeType="1"/>
          </p:cNvSpPr>
          <p:nvPr/>
        </p:nvSpPr>
        <p:spPr bwMode="auto">
          <a:xfrm flipH="1">
            <a:off x="9172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3"/>
          <p:cNvSpPr>
            <a:spLocks noChangeArrowheads="1"/>
          </p:cNvSpPr>
          <p:nvPr/>
        </p:nvSpPr>
        <p:spPr bwMode="auto">
          <a:xfrm>
            <a:off x="8944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Line 12"/>
          <p:cNvSpPr>
            <a:spLocks noChangeShapeType="1"/>
          </p:cNvSpPr>
          <p:nvPr/>
        </p:nvSpPr>
        <p:spPr bwMode="auto">
          <a:xfrm>
            <a:off x="105444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3"/>
          <p:cNvSpPr>
            <a:spLocks noChangeShapeType="1"/>
          </p:cNvSpPr>
          <p:nvPr/>
        </p:nvSpPr>
        <p:spPr bwMode="auto">
          <a:xfrm flipH="1">
            <a:off x="95538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
          <p:cNvSpPr>
            <a:spLocks noChangeShapeType="1"/>
          </p:cNvSpPr>
          <p:nvPr/>
        </p:nvSpPr>
        <p:spPr bwMode="auto">
          <a:xfrm>
            <a:off x="11382672" y="4195192"/>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flipH="1">
            <a:off x="10925472" y="4118992"/>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9553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9"/>
          <p:cNvSpPr>
            <a:spLocks noChangeShapeType="1"/>
          </p:cNvSpPr>
          <p:nvPr/>
        </p:nvSpPr>
        <p:spPr bwMode="auto">
          <a:xfrm>
            <a:off x="117636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0"/>
          <p:cNvSpPr>
            <a:spLocks noChangeShapeType="1"/>
          </p:cNvSpPr>
          <p:nvPr/>
        </p:nvSpPr>
        <p:spPr bwMode="auto">
          <a:xfrm flipH="1">
            <a:off x="114588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1"/>
          <p:cNvSpPr>
            <a:spLocks noChangeShapeType="1"/>
          </p:cNvSpPr>
          <p:nvPr/>
        </p:nvSpPr>
        <p:spPr bwMode="auto">
          <a:xfrm>
            <a:off x="99348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2"/>
          <p:cNvSpPr>
            <a:spLocks noChangeShapeType="1"/>
          </p:cNvSpPr>
          <p:nvPr/>
        </p:nvSpPr>
        <p:spPr bwMode="auto">
          <a:xfrm flipH="1">
            <a:off x="96300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4"/>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25"/>
          <p:cNvSpPr>
            <a:spLocks noChangeArrowheads="1"/>
          </p:cNvSpPr>
          <p:nvPr/>
        </p:nvSpPr>
        <p:spPr bwMode="auto">
          <a:xfrm>
            <a:off x="99348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26"/>
          <p:cNvSpPr>
            <a:spLocks noChangeArrowheads="1"/>
          </p:cNvSpPr>
          <p:nvPr/>
        </p:nvSpPr>
        <p:spPr bwMode="auto">
          <a:xfrm>
            <a:off x="113064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27"/>
          <p:cNvSpPr>
            <a:spLocks noChangeArrowheads="1"/>
          </p:cNvSpPr>
          <p:nvPr/>
        </p:nvSpPr>
        <p:spPr bwMode="auto">
          <a:xfrm>
            <a:off x="11763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30"/>
          <p:cNvSpPr>
            <a:spLocks noChangeArrowheads="1"/>
          </p:cNvSpPr>
          <p:nvPr/>
        </p:nvSpPr>
        <p:spPr bwMode="auto">
          <a:xfrm>
            <a:off x="9706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31"/>
          <p:cNvSpPr>
            <a:spLocks noChangeArrowheads="1"/>
          </p:cNvSpPr>
          <p:nvPr/>
        </p:nvSpPr>
        <p:spPr bwMode="auto">
          <a:xfrm>
            <a:off x="106968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32"/>
          <p:cNvSpPr>
            <a:spLocks noChangeArrowheads="1"/>
          </p:cNvSpPr>
          <p:nvPr/>
        </p:nvSpPr>
        <p:spPr bwMode="auto">
          <a:xfrm>
            <a:off x="115350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37"/>
          <p:cNvSpPr>
            <a:spLocks noChangeArrowheads="1"/>
          </p:cNvSpPr>
          <p:nvPr/>
        </p:nvSpPr>
        <p:spPr bwMode="auto">
          <a:xfrm>
            <a:off x="93252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38"/>
          <p:cNvSpPr>
            <a:spLocks noChangeArrowheads="1"/>
          </p:cNvSpPr>
          <p:nvPr/>
        </p:nvSpPr>
        <p:spPr bwMode="auto">
          <a:xfrm>
            <a:off x="111540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41"/>
          <p:cNvSpPr>
            <a:spLocks noChangeArrowheads="1"/>
          </p:cNvSpPr>
          <p:nvPr/>
        </p:nvSpPr>
        <p:spPr bwMode="auto">
          <a:xfrm>
            <a:off x="10239672" y="3356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43"/>
          <p:cNvSpPr>
            <a:spLocks noChangeShapeType="1"/>
          </p:cNvSpPr>
          <p:nvPr/>
        </p:nvSpPr>
        <p:spPr bwMode="auto">
          <a:xfrm>
            <a:off x="9706272" y="54143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4"/>
          <p:cNvSpPr>
            <a:spLocks noChangeShapeType="1"/>
          </p:cNvSpPr>
          <p:nvPr/>
        </p:nvSpPr>
        <p:spPr bwMode="auto">
          <a:xfrm flipH="1">
            <a:off x="9401472" y="53381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45"/>
          <p:cNvSpPr>
            <a:spLocks noChangeArrowheads="1"/>
          </p:cNvSpPr>
          <p:nvPr/>
        </p:nvSpPr>
        <p:spPr bwMode="auto">
          <a:xfrm>
            <a:off x="92490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Oval 46"/>
          <p:cNvSpPr>
            <a:spLocks noChangeArrowheads="1"/>
          </p:cNvSpPr>
          <p:nvPr/>
        </p:nvSpPr>
        <p:spPr bwMode="auto">
          <a:xfrm>
            <a:off x="97062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 name="Oval 47"/>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9943"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89944"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9945"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9946"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7045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2379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6951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361184"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665984"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2903984"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370584"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141984"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132584"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2181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8277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4373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0469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6753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6659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2379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0093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89237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4665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3047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552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4665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009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2661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7995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2567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7995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5709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485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028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68663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1137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0281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5709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21818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132834"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4856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8468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5900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30478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4564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0472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0284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68854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571234"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0660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320409"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135560"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9696400" y="776952"/>
            <a:ext cx="2444147" cy="2190084"/>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2400" dirty="0">
                <a:solidFill>
                  <a:srgbClr val="323244"/>
                </a:solidFill>
                <a:latin typeface="Times New Roman" panose="02020603050405020304" pitchFamily="18" charset="0"/>
              </a:rPr>
              <a:t>要使</a:t>
            </a:r>
            <a:r>
              <a:rPr lang="en-US" altLang="zh-CN" sz="2400" dirty="0">
                <a:solidFill>
                  <a:srgbClr val="323244"/>
                </a:solidFill>
                <a:latin typeface="Times New Roman" panose="02020603050405020304" pitchFamily="18" charset="0"/>
              </a:rPr>
              <a:t>WPL</a:t>
            </a:r>
            <a:r>
              <a:rPr lang="zh-CN" altLang="en-US" sz="2400" dirty="0">
                <a:solidFill>
                  <a:srgbClr val="323244"/>
                </a:solidFill>
                <a:latin typeface="Times New Roman" panose="02020603050405020304" pitchFamily="18" charset="0"/>
              </a:rPr>
              <a:t>小</a:t>
            </a:r>
            <a:r>
              <a:rPr lang="en-US" altLang="zh-CN" sz="2400" dirty="0">
                <a:solidFill>
                  <a:srgbClr val="323244"/>
                </a:solidFill>
                <a:latin typeface="Times New Roman" panose="02020603050405020304" pitchFamily="18" charset="0"/>
              </a:rPr>
              <a:t>,</a:t>
            </a:r>
          </a:p>
          <a:p>
            <a:pPr algn="ctr">
              <a:lnSpc>
                <a:spcPct val="110000"/>
              </a:lnSpc>
              <a:spcBef>
                <a:spcPct val="10000"/>
              </a:spcBef>
            </a:pPr>
            <a:r>
              <a:rPr lang="zh-CN" altLang="en-US" sz="2400" dirty="0">
                <a:solidFill>
                  <a:srgbClr val="323244"/>
                </a:solidFill>
                <a:latin typeface="Times New Roman" panose="02020603050405020304" pitchFamily="18" charset="0"/>
              </a:rPr>
              <a:t>就须在构造</a:t>
            </a:r>
          </a:p>
          <a:p>
            <a:pPr algn="ctr">
              <a:lnSpc>
                <a:spcPct val="110000"/>
              </a:lnSpc>
              <a:spcBef>
                <a:spcPct val="10000"/>
              </a:spcBef>
            </a:pPr>
            <a:r>
              <a:rPr lang="zh-CN" altLang="en-US" sz="2400" dirty="0">
                <a:solidFill>
                  <a:srgbClr val="323244"/>
                </a:solidFill>
                <a:latin typeface="Times New Roman" panose="02020603050405020304" pitchFamily="18" charset="0"/>
              </a:rPr>
              <a:t>树时</a:t>
            </a:r>
            <a:r>
              <a:rPr lang="en-US" altLang="zh-CN" sz="2400" dirty="0">
                <a:solidFill>
                  <a:srgbClr val="323244"/>
                </a:solidFill>
                <a:latin typeface="Times New Roman" panose="02020603050405020304" pitchFamily="18" charset="0"/>
              </a:rPr>
              <a:t>, </a:t>
            </a:r>
            <a:r>
              <a:rPr lang="zh-CN" altLang="en-US" sz="2400" dirty="0">
                <a:solidFill>
                  <a:srgbClr val="323244"/>
                </a:solidFill>
                <a:latin typeface="Times New Roman" panose="02020603050405020304" pitchFamily="18" charset="0"/>
              </a:rPr>
              <a:t>将</a:t>
            </a:r>
            <a:r>
              <a:rPr lang="zh-CN" altLang="en-US" sz="2400" dirty="0">
                <a:solidFill>
                  <a:srgbClr val="00B050"/>
                </a:solidFill>
                <a:latin typeface="Times New Roman" panose="02020603050405020304" pitchFamily="18" charset="0"/>
              </a:rPr>
              <a:t>权值大的</a:t>
            </a:r>
          </a:p>
          <a:p>
            <a:pPr algn="ctr">
              <a:lnSpc>
                <a:spcPct val="110000"/>
              </a:lnSpc>
              <a:spcBef>
                <a:spcPct val="10000"/>
              </a:spcBef>
            </a:pPr>
            <a:r>
              <a:rPr lang="zh-CN" altLang="en-US" sz="2400" dirty="0">
                <a:solidFill>
                  <a:srgbClr val="00B050"/>
                </a:solidFill>
                <a:latin typeface="Times New Roman" panose="02020603050405020304" pitchFamily="18" charset="0"/>
              </a:rPr>
              <a:t>结点靠近根</a:t>
            </a:r>
            <a:r>
              <a:rPr lang="en-US" altLang="zh-CN" sz="2400" dirty="0">
                <a:solidFill>
                  <a:srgbClr val="323244"/>
                </a:solidFill>
                <a:latin typeface="Times New Roman" panose="02020603050405020304" pitchFamily="18" charset="0"/>
              </a:rPr>
              <a:t>.</a:t>
            </a:r>
            <a:endParaRPr lang="en-US" altLang="zh-CN" sz="24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7250016" y="2204864"/>
            <a:ext cx="4678632" cy="3554008"/>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8164687" y="2703526"/>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7730929" y="3220872"/>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257219" y="3945446"/>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1055440" y="3102824"/>
            <a:ext cx="10369152" cy="3680565"/>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3"/>
          <a:stretch>
            <a:fillRect/>
          </a:stretch>
        </p:blipFill>
        <p:spPr>
          <a:xfrm>
            <a:off x="8338161" y="2376"/>
            <a:ext cx="2736631" cy="2863717"/>
          </a:xfrm>
          <a:prstGeom prst="rect">
            <a:avLst/>
          </a:prstGeom>
        </p:spPr>
      </p:pic>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19" y="-46132"/>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7268981" y="192650"/>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pic>
        <p:nvPicPr>
          <p:cNvPr id="116"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10"/>
                                        <p:tgtEl>
                                          <p:spTgt spid="59"/>
                                        </p:tgtEl>
                                      </p:cBhvr>
                                    </p:animEffect>
                                    <p:set>
                                      <p:cBhvr>
                                        <p:cTn id="23" dur="1" fill="hold">
                                          <p:stCondLst>
                                            <p:cond delay="9"/>
                                          </p:stCondLst>
                                        </p:cTn>
                                        <p:tgtEl>
                                          <p:spTgt spid="59"/>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
                                        <p:tgtEl>
                                          <p:spTgt spid="60"/>
                                        </p:tgtEl>
                                      </p:cBhvr>
                                    </p:animEffect>
                                    <p:set>
                                      <p:cBhvr>
                                        <p:cTn id="26" dur="1" fill="hold">
                                          <p:stCondLst>
                                            <p:cond delay="9"/>
                                          </p:stCondLst>
                                        </p:cTn>
                                        <p:tgtEl>
                                          <p:spTgt spid="60"/>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10"/>
                                        <p:tgtEl>
                                          <p:spTgt spid="54"/>
                                        </p:tgtEl>
                                      </p:cBhvr>
                                    </p:animEffect>
                                    <p:set>
                                      <p:cBhvr>
                                        <p:cTn id="29" dur="1" fill="hold">
                                          <p:stCondLst>
                                            <p:cond delay="9"/>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479376" y="116632"/>
            <a:ext cx="6336704" cy="576262"/>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基于最小堆的</a:t>
            </a:r>
            <a:r>
              <a:rPr lang="en-US" altLang="zh-CN" sz="3200" b="1" dirty="0" smtClean="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endParaRPr lang="zh-CN" altLang="en-US" sz="3200" b="1" dirty="0">
              <a:latin typeface="华文新魏" panose="02010800040101010101" pitchFamily="2" charset="-122"/>
              <a:ea typeface="华文新魏" panose="02010800040101010101" pitchFamily="2" charset="-122"/>
            </a:endParaRP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&lt;class </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 class </a:t>
            </a:r>
            <a:r>
              <a:rPr lang="en-US" altLang="zh-CN" sz="1800" dirty="0" smtClean="0">
                <a:latin typeface="Times New Roman" panose="02020603050405020304" pitchFamily="18" charset="0"/>
                <a:ea typeface="隶书" panose="02010509060101010101" pitchFamily="49" charset="-122"/>
              </a:rPr>
              <a:t>E</a:t>
            </a:r>
            <a:r>
              <a:rPr lang="en-US" altLang="zh-CN" sz="18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smtClean="0">
                <a:latin typeface="Times New Roman" panose="02020603050405020304" pitchFamily="18" charset="0"/>
                <a:ea typeface="隶书" panose="02010509060101010101" pitchFamily="49" charset="-122"/>
              </a:rPr>
              <a:t>HuffmanTree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smtClean="0">
                <a:solidFill>
                  <a:schemeClr val="tx2"/>
                </a:solidFill>
                <a:latin typeface="Times New Roman" panose="02020603050405020304" pitchFamily="18" charset="0"/>
                <a:ea typeface="隶书" panose="02010509060101010101" pitchFamily="49" charset="-122"/>
              </a:rPr>
              <a:t>w[0]</a:t>
            </a:r>
            <a:r>
              <a:rPr lang="zh-CN" altLang="en-US" sz="1800" b="1" dirty="0">
                <a:solidFill>
                  <a:schemeClr val="tx2"/>
                </a:solidFill>
                <a:latin typeface="Times New Roman" panose="02020603050405020304" pitchFamily="18" charset="0"/>
              </a:rPr>
              <a:t>～</a:t>
            </a:r>
            <a:r>
              <a:rPr lang="en-US" altLang="zh-CN" sz="1800" dirty="0" smtClean="0">
                <a:solidFill>
                  <a:schemeClr val="tx2"/>
                </a:solidFill>
                <a:latin typeface="Times New Roman" panose="02020603050405020304" pitchFamily="18" charset="0"/>
                <a:ea typeface="隶书" panose="02010509060101010101" pitchFamily="49" charset="-122"/>
              </a:rPr>
              <a:t>w[n-1],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a:t>
            </a:r>
            <a:r>
              <a:rPr lang="en-US" altLang="zh-CN" sz="1800" dirty="0" smtClean="0">
                <a:latin typeface="Times New Roman" panose="02020603050405020304" pitchFamily="18" charset="0"/>
                <a:ea typeface="隶书" panose="02010509060101010101" pitchFamily="49" charset="-122"/>
              </a:rPr>
              <a:t>w[</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
        <p:nvSpPr>
          <p:cNvPr id="2" name="爆炸形 2 1"/>
          <p:cNvSpPr/>
          <p:nvPr/>
        </p:nvSpPr>
        <p:spPr bwMode="auto">
          <a:xfrm>
            <a:off x="9480376" y="1268760"/>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7488832" cy="681037"/>
          </a:xfrm>
        </p:spPr>
        <p:txBody>
          <a:bodyPr>
            <a:noAutofit/>
          </a:bodyPr>
          <a:lstStyle/>
          <a:p>
            <a:r>
              <a:rPr lang="zh-CN" altLang="en-US" sz="3200" b="1" dirty="0">
                <a:latin typeface="华文新魏" panose="02010800040101010101" pitchFamily="2" charset="-122"/>
                <a:ea typeface="华文新魏" panose="02010800040101010101" pitchFamily="2" charset="-122"/>
              </a:rPr>
              <a:t>基于</a:t>
            </a:r>
            <a:r>
              <a:rPr lang="zh-CN" altLang="en-US" sz="3200" b="1" dirty="0" smtClean="0">
                <a:latin typeface="华文新魏" panose="02010800040101010101" pitchFamily="2" charset="-122"/>
                <a:ea typeface="华文新魏" panose="02010800040101010101" pitchFamily="2" charset="-122"/>
              </a:rPr>
              <a:t>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r>
              <a:rPr lang="en-US" altLang="zh-CN" sz="3200" b="1" dirty="0" smtClean="0">
                <a:latin typeface="华文新魏" panose="02010800040101010101" pitchFamily="2" charset="-122"/>
                <a:ea typeface="华文新魏" panose="02010800040101010101" pitchFamily="2" charset="-122"/>
              </a:rPr>
              <a:t/>
            </a:r>
            <a:br>
              <a:rPr lang="en-US" altLang="zh-CN" sz="3200" b="1" dirty="0" smtClean="0">
                <a:latin typeface="华文新魏" panose="02010800040101010101" pitchFamily="2" charset="-122"/>
                <a:ea typeface="华文新魏" panose="02010800040101010101" pitchFamily="2" charset="-122"/>
              </a:rPr>
            </a:br>
            <a:r>
              <a:rPr lang="en-US" altLang="zh-CN" sz="3200" b="1" dirty="0">
                <a:latin typeface="华文新魏" panose="02010800040101010101" pitchFamily="2" charset="-122"/>
                <a:ea typeface="华文新魏" panose="02010800040101010101" pitchFamily="2" charset="-122"/>
              </a:rPr>
              <a:t>	</a:t>
            </a:r>
            <a:r>
              <a:rPr lang="en-US" altLang="zh-CN" sz="3200" b="1" dirty="0" smtClean="0">
                <a:latin typeface="华文新魏" panose="02010800040101010101" pitchFamily="2" charset="-122"/>
                <a:ea typeface="华文新魏" panose="02010800040101010101" pitchFamily="2" charset="-122"/>
              </a:rPr>
              <a:t>---</a:t>
            </a:r>
            <a:r>
              <a:rPr lang="zh-CN" altLang="en-US" sz="3200" b="1" dirty="0" smtClean="0">
                <a:latin typeface="华文新魏" panose="02010800040101010101" pitchFamily="2" charset="-122"/>
                <a:ea typeface="华文新魏" panose="02010800040101010101" pitchFamily="2" charset="-122"/>
              </a:rPr>
              <a:t>另外一种建树算法</a:t>
            </a:r>
            <a:endParaRPr lang="zh-CN" altLang="en-US" sz="3200" b="1" dirty="0">
              <a:latin typeface="华文新魏" panose="02010800040101010101" pitchFamily="2" charset="-122"/>
              <a:ea typeface="华文新魏" panose="02010800040101010101" pitchFamily="2" charset="-122"/>
            </a:endParaRP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n = 20</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叶节点个数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b="1" dirty="0">
                <a:latin typeface="Times New Roman" panose="02020603050405020304" pitchFamily="18" charset="0"/>
                <a:ea typeface="华文新魏" panose="02010800040101010101" pitchFamily="2" charset="-122"/>
              </a:rPr>
              <a:t> </a:t>
            </a:r>
            <a:r>
              <a:rPr lang="en-US" altLang="zh-CN" sz="2400" dirty="0">
                <a:latin typeface="Times New Roman" panose="02020603050405020304" pitchFamily="18" charset="0"/>
                <a:ea typeface="华文新魏" panose="02010800040101010101" pitchFamily="2" charset="-122"/>
              </a:rPr>
              <a:t>m = 2*n</a:t>
            </a:r>
            <a:r>
              <a:rPr lang="en-US" altLang="zh-CN" sz="2400" dirty="0">
                <a:latin typeface="Courier New" panose="02070309020205020404" pitchFamily="49" charset="0"/>
                <a:ea typeface="华文新魏" panose="02010800040101010101" pitchFamily="2" charset="-122"/>
              </a:rPr>
              <a:t>-</a:t>
            </a:r>
            <a:r>
              <a:rPr lang="en-US" altLang="zh-CN" sz="2400" dirty="0">
                <a:latin typeface="Times New Roman" panose="02020603050405020304" pitchFamily="18" charset="0"/>
                <a:ea typeface="华文新魏" panose="02010800040101010101" pitchFamily="2" charset="-122"/>
              </a:rPr>
              <a:t>1</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总节点个数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struct</a:t>
            </a:r>
            <a:r>
              <a:rPr lang="en-US" altLang="zh-CN" sz="2400" b="1" dirty="0">
                <a:latin typeface="Times New Roman" panose="02020603050405020304" pitchFamily="18" charset="0"/>
                <a:ea typeface="华文新魏" panose="02010800040101010101" pitchFamily="2" charset="-122"/>
              </a:rPr>
              <a:t> {</a:t>
            </a:r>
            <a:endParaRPr lang="en-US" altLang="zh-CN" sz="2400"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float </a:t>
            </a:r>
            <a:r>
              <a:rPr lang="en-US" altLang="zh-CN" sz="2400" dirty="0">
                <a:latin typeface="Times New Roman" panose="02020603050405020304" pitchFamily="18" charset="0"/>
                <a:ea typeface="华文新魏" panose="02010800040101010101" pitchFamily="2" charset="-122"/>
              </a:rPr>
              <a:t>weight</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parent, </a:t>
            </a:r>
            <a:r>
              <a:rPr lang="en-US" altLang="zh-CN" sz="2400" dirty="0" err="1">
                <a:latin typeface="Times New Roman" panose="02020603050405020304" pitchFamily="18" charset="0"/>
                <a:ea typeface="华文新魏" panose="02010800040101010101" pitchFamily="2" charset="-122"/>
              </a:rPr>
              <a:t>lchild</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rchild</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 </a:t>
            </a:r>
            <a:r>
              <a:rPr lang="en-US" altLang="zh-CN" sz="2400" dirty="0" err="1">
                <a:latin typeface="Times New Roman" panose="02020603050405020304" pitchFamily="18" charset="0"/>
                <a:ea typeface="华文新魏" panose="02010800040101010101" pitchFamily="2" charset="-122"/>
              </a:rPr>
              <a:t>HTNode</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HTNode</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HuffmanTree</a:t>
            </a:r>
            <a:r>
              <a:rPr lang="en-US" altLang="zh-CN" sz="2400" dirty="0">
                <a:latin typeface="Times New Roman" panose="02020603050405020304" pitchFamily="18" charset="0"/>
                <a:ea typeface="华文新魏" panose="02010800040101010101" pitchFamily="2" charset="-122"/>
              </a:rPr>
              <a:t>[m]</a:t>
            </a:r>
            <a:r>
              <a:rPr lang="en-US" altLang="zh-CN" sz="2400" b="1" dirty="0">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2246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8342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80905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240414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96771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237896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119945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96158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035122"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654247"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629068" y="2575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568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2187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95904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66389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2263847" y="263979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9338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1009943" y="2561540"/>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6577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2213047" y="2639794"/>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34689" y="27670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753689" y="275275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1144089" y="23860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525089" y="313375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829889" y="237175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499910" y="3069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496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2115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88703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59188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2191839" y="3071842"/>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8618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1118910" y="2307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5857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2141039" y="3071842"/>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760039" y="2354292"/>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618211" y="252338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1237211" y="2509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313411" y="21280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999211" y="3271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618211" y="325681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1008611" y="28900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389611" y="363781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694411" y="287581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364432" y="3573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361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980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75156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45641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2056361" y="35758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7263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983432" y="2811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4502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2005561" y="357589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624561" y="285834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1237211" y="212809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3327886"/>
            <a:ext cx="4392166" cy="2693402"/>
          </a:xfrm>
          <a:prstGeom prst="rect">
            <a:avLst/>
          </a:prstGeom>
        </p:spPr>
      </p:pic>
      <p:sp>
        <p:nvSpPr>
          <p:cNvPr id="6" name="Rectangle 5"/>
          <p:cNvSpPr>
            <a:spLocks noGrp="1" noChangeArrowheads="1"/>
          </p:cNvSpPr>
          <p:nvPr>
            <p:ph type="title"/>
          </p:nvPr>
        </p:nvSpPr>
        <p:spPr>
          <a:xfrm>
            <a:off x="332928" y="44624"/>
            <a:ext cx="10515600" cy="687611"/>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树建立算法</a:t>
            </a:r>
            <a:r>
              <a:rPr lang="en-US" altLang="zh-CN"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stretch>
            <a:fillRect/>
          </a:stretch>
        </p:blipFill>
        <p:spPr>
          <a:xfrm>
            <a:off x="8795742" y="1057952"/>
            <a:ext cx="3370816" cy="1944216"/>
          </a:xfrm>
          <a:prstGeom prst="rect">
            <a:avLst/>
          </a:prstGeom>
          <a:ln>
            <a:solidFill>
              <a:schemeClr val="tx1"/>
            </a:solidFill>
          </a:ln>
        </p:spPr>
      </p:pic>
      <p:sp>
        <p:nvSpPr>
          <p:cNvPr id="8" name="TextBox 4"/>
          <p:cNvSpPr txBox="1"/>
          <p:nvPr/>
        </p:nvSpPr>
        <p:spPr>
          <a:xfrm>
            <a:off x="170440" y="2060848"/>
            <a:ext cx="492443" cy="3672408"/>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基于静态链表的哈夫曼建树算法</a:t>
            </a:r>
            <a:endParaRPr lang="zh-CN" altLang="en-US" sz="2000" dirty="0">
              <a:solidFill>
                <a:srgbClr val="0000FF"/>
              </a:solidFill>
            </a:endParaRPr>
          </a:p>
        </p:txBody>
      </p:sp>
      <p:sp>
        <p:nvSpPr>
          <p:cNvPr id="9" name="爆炸形 2 8"/>
          <p:cNvSpPr/>
          <p:nvPr/>
        </p:nvSpPr>
        <p:spPr bwMode="auto">
          <a:xfrm>
            <a:off x="5807968" y="5805264"/>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030116" y="1637739"/>
            <a:ext cx="8674396"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a:t>
            </a:r>
            <a:r>
              <a:rPr lang="zh-CN" altLang="en-US" sz="2400" dirty="0" smtClean="0">
                <a:ea typeface="宋体" pitchFamily="2" charset="-122"/>
              </a:rPr>
              <a:t>。</a:t>
            </a:r>
            <a:r>
              <a:rPr lang="en-US" altLang="zh-CN" sz="2400" dirty="0" smtClean="0">
                <a:ea typeface="宋体" pitchFamily="2" charset="-122"/>
              </a:rPr>
              <a:t>	    </a:t>
            </a:r>
            <a:r>
              <a:rPr lang="zh-CN" altLang="en-US" sz="2400" dirty="0" smtClean="0">
                <a:ea typeface="宋体" pitchFamily="2" charset="-122"/>
              </a:rPr>
              <a:t>文字            </a:t>
            </a:r>
            <a:r>
              <a:rPr lang="zh-CN" altLang="en-US" sz="2400" dirty="0">
                <a:ea typeface="宋体" pitchFamily="2" charset="-122"/>
              </a:rPr>
              <a:t>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smtClean="0">
                <a:ea typeface="宋体" pitchFamily="2" charset="-122"/>
              </a:rPr>
              <a:t> </a:t>
            </a:r>
            <a:r>
              <a:rPr lang="en-US" altLang="zh-CN" sz="2400" dirty="0" smtClean="0">
                <a:ea typeface="宋体" pitchFamily="2" charset="-122"/>
              </a:rPr>
              <a:t>	    </a:t>
            </a:r>
            <a:r>
              <a:rPr lang="zh-CN" altLang="en-US" sz="2400" dirty="0" smtClean="0">
                <a:ea typeface="宋体" pitchFamily="2" charset="-122"/>
              </a:rPr>
              <a:t>电文             文字</a:t>
            </a:r>
            <a:r>
              <a:rPr lang="zh-CN" altLang="en-US" sz="2400" dirty="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053732"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4008264"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en-US" altLang="zh-CN" sz="1800" dirty="0"/>
              <a:t>But</a:t>
            </a:r>
            <a:r>
              <a:rPr lang="zh-CN" altLang="en-US" sz="1800" dirty="0"/>
              <a:t>总有一棵树，让我们放弃整片森林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079896" y="908720"/>
            <a:ext cx="10344696"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u="sng" dirty="0">
                <a:solidFill>
                  <a:srgbClr val="009900"/>
                </a:solidFill>
                <a:latin typeface="Times New Roman" panose="02020603050405020304" pitchFamily="18" charset="0"/>
                <a:ea typeface="仿宋_GB2312" pitchFamily="49" charset="-122"/>
              </a:rPr>
              <a:t>左分支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accent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0</a:t>
            </a:r>
            <a:r>
              <a:rPr lang="zh-CN" altLang="en-US" sz="2800" u="sng" dirty="0">
                <a:solidFill>
                  <a:srgbClr val="000099"/>
                </a:solidFill>
                <a:latin typeface="Times New Roman" panose="02020603050405020304" pitchFamily="18" charset="0"/>
                <a:ea typeface="仿宋_GB2312" pitchFamily="49" charset="-122"/>
              </a:rPr>
              <a:t>，</a:t>
            </a:r>
            <a:r>
              <a:rPr lang="zh-CN" altLang="en-US" sz="2800" u="sng" dirty="0">
                <a:solidFill>
                  <a:srgbClr val="009900"/>
                </a:solidFill>
                <a:latin typeface="Times New Roman" panose="02020603050405020304" pitchFamily="18" charset="0"/>
                <a:ea typeface="仿宋_GB2312" pitchFamily="49" charset="-122"/>
              </a:rPr>
              <a:t>右分支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tx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sp>
        <p:nvSpPr>
          <p:cNvPr id="5" name="圆角矩形标注 4"/>
          <p:cNvSpPr/>
          <p:nvPr/>
        </p:nvSpPr>
        <p:spPr>
          <a:xfrm>
            <a:off x="7615137" y="3236401"/>
            <a:ext cx="1433191" cy="408623"/>
          </a:xfrm>
          <a:prstGeom prst="wedgeRoundRectCallout">
            <a:avLst>
              <a:gd name="adj1" fmla="val -63641"/>
              <a:gd name="adj2" fmla="val 11273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grpSp>
        <p:nvGrpSpPr>
          <p:cNvPr id="59" name="Group 28"/>
          <p:cNvGrpSpPr>
            <a:grpSpLocks/>
          </p:cNvGrpSpPr>
          <p:nvPr/>
        </p:nvGrpSpPr>
        <p:grpSpPr bwMode="auto">
          <a:xfrm>
            <a:off x="2638854" y="4567384"/>
            <a:ext cx="2514600" cy="2212975"/>
            <a:chOff x="2112" y="487"/>
            <a:chExt cx="1584" cy="1394"/>
          </a:xfrm>
        </p:grpSpPr>
        <p:sp>
          <p:nvSpPr>
            <p:cNvPr id="60"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6"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7"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8"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69"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0"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1"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2"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73"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74"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75"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6"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77"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8"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9"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0"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1"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82"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83"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84"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85" name="Group 3"/>
          <p:cNvGrpSpPr>
            <a:grpSpLocks/>
          </p:cNvGrpSpPr>
          <p:nvPr/>
        </p:nvGrpSpPr>
        <p:grpSpPr bwMode="auto">
          <a:xfrm>
            <a:off x="7319374" y="4418037"/>
            <a:ext cx="2304256" cy="2368671"/>
            <a:chOff x="3696" y="1872"/>
            <a:chExt cx="1488" cy="1607"/>
          </a:xfrm>
        </p:grpSpPr>
        <p:sp>
          <p:nvSpPr>
            <p:cNvPr id="8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3"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4"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5"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6"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7"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8"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3"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104"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105"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106"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107" name="直接箭头连接符 106"/>
          <p:cNvCxnSpPr/>
          <p:nvPr/>
        </p:nvCxnSpPr>
        <p:spPr bwMode="auto">
          <a:xfrm>
            <a:off x="5735198" y="5634183"/>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108" name="Text Box 24"/>
          <p:cNvSpPr txBox="1">
            <a:spLocks noChangeArrowheads="1"/>
          </p:cNvSpPr>
          <p:nvPr/>
        </p:nvSpPr>
        <p:spPr bwMode="auto">
          <a:xfrm>
            <a:off x="6930064" y="4997308"/>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109" name="Text Box 26"/>
          <p:cNvSpPr txBox="1">
            <a:spLocks noChangeArrowheads="1"/>
          </p:cNvSpPr>
          <p:nvPr/>
        </p:nvSpPr>
        <p:spPr bwMode="auto">
          <a:xfrm>
            <a:off x="7413511" y="5637388"/>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110" name="Text Box 25"/>
          <p:cNvSpPr txBox="1">
            <a:spLocks noChangeArrowheads="1"/>
          </p:cNvSpPr>
          <p:nvPr/>
        </p:nvSpPr>
        <p:spPr bwMode="auto">
          <a:xfrm>
            <a:off x="7837389" y="6276907"/>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111" name="Text Box 27"/>
          <p:cNvSpPr txBox="1">
            <a:spLocks noChangeArrowheads="1"/>
          </p:cNvSpPr>
          <p:nvPr/>
        </p:nvSpPr>
        <p:spPr bwMode="auto">
          <a:xfrm>
            <a:off x="9601844" y="6294263"/>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
        <p:nvSpPr>
          <p:cNvPr id="32" name="矩形 31"/>
          <p:cNvSpPr/>
          <p:nvPr/>
        </p:nvSpPr>
        <p:spPr>
          <a:xfrm>
            <a:off x="8616280" y="6083818"/>
            <a:ext cx="3860094" cy="461665"/>
          </a:xfrm>
          <a:prstGeom prst="rect">
            <a:avLst/>
          </a:prstGeom>
        </p:spPr>
        <p:txBody>
          <a:bodyPr wrap="square">
            <a:spAutoFit/>
          </a:bodyPr>
          <a:lstStyle/>
          <a:p>
            <a:r>
              <a:rPr lang="en-US" altLang="zh-CN" sz="2400" dirty="0" err="1" smtClean="0">
                <a:solidFill>
                  <a:srgbClr val="0000CC"/>
                </a:solidFill>
              </a:rPr>
              <a:t>KMP</a:t>
            </a:r>
            <a:r>
              <a:rPr lang="zh-CN" altLang="en-US" sz="2400" dirty="0" smtClean="0">
                <a:solidFill>
                  <a:srgbClr val="0000CC"/>
                </a:solidFill>
              </a:rPr>
              <a:t>算法中的最长前缀</a:t>
            </a:r>
            <a:endParaRPr lang="zh-CN" altLang="en-US" sz="2400" dirty="0">
              <a:solidFill>
                <a:srgbClr val="0000CC"/>
              </a:solidFill>
            </a:endParaRPr>
          </a:p>
        </p:txBody>
      </p:sp>
      <p:pic>
        <p:nvPicPr>
          <p:cNvPr id="33"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0917"/>
              <a:gd name="adj2" fmla="val -7576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smtClean="0"/>
              <a:t>YYY 521(</a:t>
            </a:r>
            <a:r>
              <a:rPr lang="zh-CN" altLang="en-US" sz="1800" dirty="0" smtClean="0"/>
              <a:t>请将</a:t>
            </a:r>
            <a:r>
              <a:rPr lang="en-US" altLang="zh-CN" sz="1800" dirty="0"/>
              <a:t>YYY</a:t>
            </a:r>
            <a:r>
              <a:rPr lang="zh-CN" altLang="en-US" sz="1800" dirty="0" smtClean="0"/>
              <a:t>替换为你</a:t>
            </a:r>
            <a:r>
              <a:rPr lang="zh-CN" altLang="en-US" sz="1800" dirty="0"/>
              <a:t>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a:t>
            </a:r>
            <a:r>
              <a:rPr lang="zh-CN" altLang="en-US" sz="1800"/>
              <a:t>矩阵</a:t>
            </a:r>
            <a:r>
              <a:rPr lang="zh-CN" altLang="en-US" sz="1800" smtClean="0"/>
              <a:t>变化（静态链表）；</a:t>
            </a:r>
            <a:r>
              <a:rPr lang="en-US" altLang="zh-CN" sz="1800" dirty="0"/>
              <a:t>4</a:t>
            </a:r>
            <a:r>
              <a:rPr lang="zh-CN" altLang="en-US" sz="1800" dirty="0"/>
              <a:t>、计算</a:t>
            </a:r>
            <a:r>
              <a:rPr lang="en-US" altLang="zh-CN" sz="1800" dirty="0" smtClean="0"/>
              <a:t>WPL</a:t>
            </a:r>
            <a:r>
              <a:rPr lang="zh-CN" altLang="en-US" sz="1800" dirty="0" smtClean="0"/>
              <a:t>。</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36" y="0"/>
            <a:ext cx="7488832" cy="707886"/>
          </a:xfrm>
          <a:prstGeom prst="rect">
            <a:avLst/>
          </a:prstGeom>
        </p:spPr>
        <p:txBody>
          <a:bodyPr wrap="square">
            <a:spAutoFit/>
          </a:bodyPr>
          <a:lstStyle/>
          <a:p>
            <a:pPr algn="just">
              <a:spcBef>
                <a:spcPct val="20000"/>
              </a:spcBef>
            </a:pPr>
            <a:r>
              <a:rPr lang="zh-CN" altLang="en-US" sz="2000" dirty="0">
                <a:solidFill>
                  <a:srgbClr val="0000FF"/>
                </a:solidFill>
              </a:rPr>
              <a:t>例</a:t>
            </a:r>
            <a:r>
              <a:rPr lang="en-US" altLang="zh-CN" sz="2000" dirty="0">
                <a:solidFill>
                  <a:srgbClr val="0000FF"/>
                </a:solidFill>
              </a:rPr>
              <a:t>7-5 </a:t>
            </a:r>
            <a:r>
              <a:rPr lang="zh-CN" altLang="en-US" sz="2000" dirty="0">
                <a:solidFill>
                  <a:srgbClr val="0000FF"/>
                </a:solidFill>
              </a:rPr>
              <a:t>设有字符集</a:t>
            </a:r>
            <a:r>
              <a:rPr lang="en-US" altLang="zh-CN" sz="2000" dirty="0">
                <a:solidFill>
                  <a:srgbClr val="0000FF"/>
                </a:solidFill>
              </a:rPr>
              <a:t>{A, B, C, D}</a:t>
            </a:r>
            <a:r>
              <a:rPr lang="zh-CN" altLang="en-US" sz="2000" dirty="0">
                <a:solidFill>
                  <a:srgbClr val="0000FF"/>
                </a:solidFill>
              </a:rPr>
              <a:t>，各字符在电文中出现的次数集为</a:t>
            </a:r>
            <a:r>
              <a:rPr lang="en-US" altLang="zh-CN" sz="2000" dirty="0">
                <a:solidFill>
                  <a:srgbClr val="0000FF"/>
                </a:solidFill>
              </a:rPr>
              <a:t>{1, 3, 5, 7}</a:t>
            </a:r>
            <a:r>
              <a:rPr lang="zh-CN" altLang="en-US" sz="2000" dirty="0">
                <a:solidFill>
                  <a:srgbClr val="0000FF"/>
                </a:solidFill>
              </a:rPr>
              <a:t>，设计各字符的哈夫曼编码。</a:t>
            </a:r>
          </a:p>
        </p:txBody>
      </p:sp>
      <p:sp>
        <p:nvSpPr>
          <p:cNvPr id="5" name="矩形 4"/>
          <p:cNvSpPr/>
          <p:nvPr/>
        </p:nvSpPr>
        <p:spPr>
          <a:xfrm>
            <a:off x="839416" y="764704"/>
            <a:ext cx="10945216" cy="6186309"/>
          </a:xfrm>
          <a:prstGeom prst="rect">
            <a:avLst/>
          </a:prstGeom>
        </p:spPr>
        <p:txBody>
          <a:bodyPr wrap="square">
            <a:spAutoFit/>
          </a:bodyPr>
          <a:lstStyle/>
          <a:p>
            <a:pPr algn="just">
              <a:spcBef>
                <a:spcPct val="20000"/>
              </a:spcBef>
            </a:pPr>
            <a:r>
              <a:rPr lang="en-US" altLang="zh-CN" sz="1800" dirty="0" err="1" smtClean="0">
                <a:solidFill>
                  <a:srgbClr val="080808"/>
                </a:solidFill>
              </a:rPr>
              <a:t>const</a:t>
            </a:r>
            <a:r>
              <a:rPr lang="en-US" altLang="zh-CN" sz="1800" dirty="0" smtClean="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MaxValue</a:t>
            </a:r>
            <a:r>
              <a:rPr lang="en-US" altLang="zh-CN" sz="1800" dirty="0">
                <a:solidFill>
                  <a:srgbClr val="080808"/>
                </a:solidFill>
              </a:rPr>
              <a:t> = 10000;	//</a:t>
            </a:r>
            <a:r>
              <a:rPr lang="zh-CN" altLang="en-US" sz="1800" dirty="0">
                <a:solidFill>
                  <a:srgbClr val="080808"/>
                </a:solidFill>
              </a:rPr>
              <a:t>初始设定的权值最大值</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MaxBit</a:t>
            </a:r>
            <a:r>
              <a:rPr lang="en-US" altLang="zh-CN" sz="1800" dirty="0">
                <a:solidFill>
                  <a:srgbClr val="080808"/>
                </a:solidFill>
              </a:rPr>
              <a:t> = 4;	</a:t>
            </a:r>
            <a:r>
              <a:rPr lang="en-US" altLang="zh-CN" sz="1800" dirty="0" smtClean="0">
                <a:solidFill>
                  <a:srgbClr val="080808"/>
                </a:solidFill>
              </a:rPr>
              <a:t>	//</a:t>
            </a:r>
            <a:r>
              <a:rPr lang="zh-CN" altLang="en-US" sz="1800" dirty="0">
                <a:solidFill>
                  <a:srgbClr val="080808"/>
                </a:solidFill>
              </a:rPr>
              <a:t>初始设定的最大编码位数</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MaxN</a:t>
            </a:r>
            <a:r>
              <a:rPr lang="en-US" altLang="zh-CN" sz="1800" dirty="0">
                <a:solidFill>
                  <a:srgbClr val="080808"/>
                </a:solidFill>
              </a:rPr>
              <a:t> = 10;		//</a:t>
            </a:r>
            <a:r>
              <a:rPr lang="zh-CN" altLang="en-US" sz="1800" dirty="0">
                <a:solidFill>
                  <a:srgbClr val="080808"/>
                </a:solidFill>
              </a:rPr>
              <a:t>初始设定的最大结点个数</a:t>
            </a:r>
          </a:p>
          <a:p>
            <a:pPr algn="just">
              <a:spcBef>
                <a:spcPct val="20000"/>
              </a:spcBef>
            </a:pPr>
            <a:r>
              <a:rPr lang="zh-CN" altLang="en-US" sz="1800" dirty="0">
                <a:solidFill>
                  <a:srgbClr val="080808"/>
                </a:solidFill>
              </a:rPr>
              <a:t> </a:t>
            </a:r>
          </a:p>
          <a:p>
            <a:pPr>
              <a:spcBef>
                <a:spcPct val="20000"/>
              </a:spcBef>
            </a:pPr>
            <a:r>
              <a:rPr lang="en-US" altLang="zh-CN" sz="1800" dirty="0" smtClean="0">
                <a:solidFill>
                  <a:srgbClr val="080808"/>
                </a:solidFill>
              </a:rPr>
              <a:t>void </a:t>
            </a:r>
            <a:r>
              <a:rPr lang="en-US" altLang="zh-CN" sz="1800" dirty="0">
                <a:solidFill>
                  <a:srgbClr val="080808"/>
                </a:solidFill>
              </a:rPr>
              <a:t>main(void)</a:t>
            </a:r>
          </a:p>
          <a:p>
            <a:pPr>
              <a:spcBef>
                <a:spcPct val="20000"/>
              </a:spcBef>
            </a:pP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i, j, n = 4, weight[] = {1,3,5,7};</a:t>
            </a:r>
          </a:p>
          <a:p>
            <a:pPr>
              <a:spcBef>
                <a:spcPct val="20000"/>
              </a:spcBef>
            </a:pPr>
            <a:r>
              <a:rPr lang="en-US" altLang="zh-CN" sz="1800" dirty="0">
                <a:solidFill>
                  <a:srgbClr val="080808"/>
                </a:solidFill>
              </a:rPr>
              <a:t>	</a:t>
            </a:r>
            <a:r>
              <a:rPr lang="en-US" altLang="zh-CN" sz="1800" dirty="0" err="1">
                <a:solidFill>
                  <a:srgbClr val="080808"/>
                </a:solidFill>
              </a:rPr>
              <a:t>HaffNode</a:t>
            </a:r>
            <a:r>
              <a:rPr lang="en-US" altLang="zh-CN" sz="1800" dirty="0">
                <a:solidFill>
                  <a:srgbClr val="080808"/>
                </a:solidFill>
              </a:rPr>
              <a:t> *</a:t>
            </a:r>
            <a:r>
              <a:rPr lang="en-US" altLang="zh-CN" sz="1800" dirty="0" err="1">
                <a:solidFill>
                  <a:srgbClr val="080808"/>
                </a:solidFill>
              </a:rPr>
              <a:t>myHaffTree</a:t>
            </a:r>
            <a:r>
              <a:rPr lang="en-US" altLang="zh-CN" sz="1800" dirty="0">
                <a:solidFill>
                  <a:srgbClr val="080808"/>
                </a:solidFill>
              </a:rPr>
              <a:t> = new </a:t>
            </a:r>
            <a:r>
              <a:rPr lang="en-US" altLang="zh-CN" sz="1800" dirty="0" err="1">
                <a:solidFill>
                  <a:srgbClr val="080808"/>
                </a:solidFill>
              </a:rPr>
              <a:t>HaffNode</a:t>
            </a:r>
            <a:r>
              <a:rPr lang="en-US" altLang="zh-CN" sz="1800" dirty="0">
                <a:solidFill>
                  <a:srgbClr val="080808"/>
                </a:solidFill>
              </a:rPr>
              <a:t>[2*n+1];</a:t>
            </a:r>
          </a:p>
          <a:p>
            <a:pPr>
              <a:spcBef>
                <a:spcPct val="20000"/>
              </a:spcBef>
            </a:pPr>
            <a:r>
              <a:rPr lang="en-US" altLang="zh-CN" sz="1800" dirty="0">
                <a:solidFill>
                  <a:srgbClr val="080808"/>
                </a:solidFill>
              </a:rPr>
              <a:t>	Code *</a:t>
            </a:r>
            <a:r>
              <a:rPr lang="en-US" altLang="zh-CN" sz="1800" dirty="0" err="1">
                <a:solidFill>
                  <a:srgbClr val="080808"/>
                </a:solidFill>
              </a:rPr>
              <a:t>myHaffCode</a:t>
            </a:r>
            <a:r>
              <a:rPr lang="en-US" altLang="zh-CN" sz="1800" dirty="0">
                <a:solidFill>
                  <a:srgbClr val="080808"/>
                </a:solidFill>
              </a:rPr>
              <a:t> = new Code[n];</a:t>
            </a:r>
          </a:p>
          <a:p>
            <a:pPr>
              <a:spcBef>
                <a:spcPct val="20000"/>
              </a:spcBef>
            </a:pPr>
            <a:r>
              <a:rPr lang="en-US" altLang="zh-CN" sz="1800" dirty="0">
                <a:solidFill>
                  <a:srgbClr val="080808"/>
                </a:solidFill>
              </a:rPr>
              <a:t>	if(n &gt; </a:t>
            </a:r>
            <a:r>
              <a:rPr lang="en-US" altLang="zh-CN" sz="1800" dirty="0" err="1">
                <a:solidFill>
                  <a:srgbClr val="080808"/>
                </a:solidFill>
              </a:rPr>
              <a:t>MaxN</a:t>
            </a: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zh-CN" altLang="en-US" sz="1800" dirty="0">
                <a:solidFill>
                  <a:srgbClr val="080808"/>
                </a:solidFill>
              </a:rPr>
              <a:t>定义的</a:t>
            </a:r>
            <a:r>
              <a:rPr lang="en-US" altLang="zh-CN" sz="1800" dirty="0">
                <a:solidFill>
                  <a:srgbClr val="080808"/>
                </a:solidFill>
              </a:rPr>
              <a:t>n</a:t>
            </a:r>
            <a:r>
              <a:rPr lang="zh-CN" altLang="en-US" sz="1800" dirty="0">
                <a:solidFill>
                  <a:srgbClr val="080808"/>
                </a:solidFill>
              </a:rPr>
              <a:t>越界，修改</a:t>
            </a:r>
            <a:r>
              <a:rPr lang="en-US" altLang="zh-CN" sz="1800" dirty="0" err="1">
                <a:solidFill>
                  <a:srgbClr val="080808"/>
                </a:solidFill>
              </a:rPr>
              <a:t>MaxN</a:t>
            </a:r>
            <a:r>
              <a:rPr lang="en-US" altLang="zh-CN" sz="1800" dirty="0">
                <a:solidFill>
                  <a:srgbClr val="080808"/>
                </a:solidFill>
              </a:rPr>
              <a:t>! " &lt;&lt; </a:t>
            </a:r>
            <a:r>
              <a:rPr lang="en-US" altLang="zh-CN" sz="1800" dirty="0" err="1">
                <a:solidFill>
                  <a:srgbClr val="080808"/>
                </a:solidFill>
              </a:rPr>
              <a:t>endl</a:t>
            </a:r>
            <a:r>
              <a:rPr lang="en-US" altLang="zh-CN" sz="1800" dirty="0">
                <a:solidFill>
                  <a:srgbClr val="080808"/>
                </a:solidFill>
              </a:rPr>
              <a:t>;  exit(0);}</a:t>
            </a:r>
          </a:p>
          <a:p>
            <a:pPr>
              <a:spcBef>
                <a:spcPct val="20000"/>
              </a:spcBef>
            </a:pPr>
            <a:r>
              <a:rPr lang="en-US" altLang="zh-CN" sz="1800" dirty="0">
                <a:solidFill>
                  <a:srgbClr val="080808"/>
                </a:solidFill>
              </a:rPr>
              <a:t>	Haffman(weight, n, </a:t>
            </a:r>
            <a:r>
              <a:rPr lang="en-US" altLang="zh-CN" sz="1800" dirty="0" err="1">
                <a:solidFill>
                  <a:srgbClr val="080808"/>
                </a:solidFill>
              </a:rPr>
              <a:t>myHaffTree</a:t>
            </a:r>
            <a:r>
              <a:rPr lang="en-US" altLang="zh-CN" sz="1800" dirty="0">
                <a:solidFill>
                  <a:srgbClr val="080808"/>
                </a:solidFill>
              </a:rPr>
              <a:t>);</a:t>
            </a:r>
          </a:p>
          <a:p>
            <a:pPr>
              <a:spcBef>
                <a:spcPct val="20000"/>
              </a:spcBef>
            </a:pPr>
            <a:r>
              <a:rPr lang="en-US" altLang="zh-CN" sz="1800" dirty="0">
                <a:solidFill>
                  <a:srgbClr val="080808"/>
                </a:solidFill>
              </a:rPr>
              <a:t>	</a:t>
            </a:r>
            <a:r>
              <a:rPr lang="en-US" altLang="zh-CN" sz="1800" dirty="0" err="1">
                <a:solidFill>
                  <a:srgbClr val="080808"/>
                </a:solidFill>
              </a:rPr>
              <a:t>HaffmanCode</a:t>
            </a:r>
            <a:r>
              <a:rPr lang="en-US" altLang="zh-CN" sz="1800" dirty="0">
                <a:solidFill>
                  <a:srgbClr val="080808"/>
                </a:solidFill>
              </a:rPr>
              <a:t>(</a:t>
            </a:r>
            <a:r>
              <a:rPr lang="en-US" altLang="zh-CN" sz="1800" dirty="0" err="1">
                <a:solidFill>
                  <a:srgbClr val="080808"/>
                </a:solidFill>
              </a:rPr>
              <a:t>myHaffTree</a:t>
            </a:r>
            <a:r>
              <a:rPr lang="en-US" altLang="zh-CN" sz="1800" dirty="0">
                <a:solidFill>
                  <a:srgbClr val="080808"/>
                </a:solidFill>
              </a:rPr>
              <a:t>, n, </a:t>
            </a:r>
            <a:r>
              <a:rPr lang="en-US" altLang="zh-CN" sz="1800" dirty="0" err="1">
                <a:solidFill>
                  <a:srgbClr val="080808"/>
                </a:solidFill>
              </a:rPr>
              <a:t>myHaffCode</a:t>
            </a:r>
            <a:r>
              <a:rPr lang="en-US" altLang="zh-CN" sz="1800" dirty="0">
                <a:solidFill>
                  <a:srgbClr val="080808"/>
                </a:solidFill>
              </a:rPr>
              <a:t>);</a:t>
            </a:r>
          </a:p>
          <a:p>
            <a:pPr>
              <a:spcBef>
                <a:spcPct val="50000"/>
              </a:spcBef>
            </a:pPr>
            <a:r>
              <a:rPr lang="zh-CN" altLang="en-US" sz="1800" dirty="0">
                <a:solidFill>
                  <a:srgbClr val="080808"/>
                </a:solidFill>
              </a:rPr>
              <a:t>	</a:t>
            </a:r>
            <a:r>
              <a:rPr lang="en-US" altLang="zh-CN" sz="1800" dirty="0">
                <a:solidFill>
                  <a:srgbClr val="080808"/>
                </a:solidFill>
              </a:rPr>
              <a:t>for(i = 0; i &lt; n; i++) //</a:t>
            </a:r>
            <a:r>
              <a:rPr lang="zh-CN" altLang="en-US" sz="1800" dirty="0">
                <a:solidFill>
                  <a:srgbClr val="080808"/>
                </a:solidFill>
              </a:rPr>
              <a:t>输出每个叶结点的哈夫曼编码</a:t>
            </a:r>
            <a:endParaRPr lang="en-US" altLang="zh-CN" sz="1800" dirty="0">
              <a:solidFill>
                <a:srgbClr val="080808"/>
              </a:solidFill>
            </a:endParaRPr>
          </a:p>
          <a:p>
            <a:pPr>
              <a:spcBef>
                <a:spcPct val="50000"/>
              </a:spcBef>
            </a:pPr>
            <a:r>
              <a:rPr lang="en-US" altLang="zh-CN" sz="1800" dirty="0">
                <a:solidFill>
                  <a:srgbClr val="080808"/>
                </a:solidFill>
              </a:rPr>
              <a:t>	{	</a:t>
            </a:r>
            <a:r>
              <a:rPr lang="en-US" altLang="zh-CN" sz="1800" dirty="0" err="1">
                <a:solidFill>
                  <a:srgbClr val="080808"/>
                </a:solidFill>
              </a:rPr>
              <a:t>cout</a:t>
            </a:r>
            <a:r>
              <a:rPr lang="en-US" altLang="zh-CN" sz="1800" dirty="0">
                <a:solidFill>
                  <a:srgbClr val="080808"/>
                </a:solidFill>
              </a:rPr>
              <a:t> &lt;&lt; "Weight = " &lt;&lt; </a:t>
            </a:r>
            <a:r>
              <a:rPr lang="en-US" altLang="zh-CN" sz="1800" dirty="0" err="1">
                <a:solidFill>
                  <a:srgbClr val="080808"/>
                </a:solidFill>
              </a:rPr>
              <a:t>myHaffCode</a:t>
            </a:r>
            <a:r>
              <a:rPr lang="en-US" altLang="zh-CN" sz="1800" dirty="0">
                <a:solidFill>
                  <a:srgbClr val="080808"/>
                </a:solidFill>
              </a:rPr>
              <a:t>[i].weight &lt;&lt; "   Code = ";</a:t>
            </a:r>
          </a:p>
          <a:p>
            <a:pPr>
              <a:spcBef>
                <a:spcPct val="50000"/>
              </a:spcBef>
            </a:pPr>
            <a:r>
              <a:rPr lang="en-US" altLang="zh-CN" sz="1800" dirty="0">
                <a:solidFill>
                  <a:srgbClr val="080808"/>
                </a:solidFill>
              </a:rPr>
              <a:t>		for(j = </a:t>
            </a:r>
            <a:r>
              <a:rPr lang="en-US" altLang="zh-CN" sz="1800" dirty="0" err="1">
                <a:solidFill>
                  <a:srgbClr val="080808"/>
                </a:solidFill>
              </a:rPr>
              <a:t>myHaffCode</a:t>
            </a:r>
            <a:r>
              <a:rPr lang="en-US" altLang="zh-CN" sz="1800" dirty="0">
                <a:solidFill>
                  <a:srgbClr val="080808"/>
                </a:solidFill>
              </a:rPr>
              <a:t>[i].start+1; j &lt; n; j++)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myHaffCode</a:t>
            </a:r>
            <a:r>
              <a:rPr lang="en-US" altLang="zh-CN" sz="1800" dirty="0">
                <a:solidFill>
                  <a:srgbClr val="080808"/>
                </a:solidFill>
              </a:rPr>
              <a:t>[i].bit[j];</a:t>
            </a:r>
          </a:p>
          <a:p>
            <a:pPr>
              <a:spcBef>
                <a:spcPct val="50000"/>
              </a:spcBef>
            </a:pP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endl</a:t>
            </a:r>
            <a:r>
              <a:rPr lang="en-US" altLang="zh-CN" sz="1800" dirty="0">
                <a:solidFill>
                  <a:srgbClr val="080808"/>
                </a:solidFill>
              </a:rPr>
              <a:t>;</a:t>
            </a:r>
          </a:p>
          <a:p>
            <a:pPr>
              <a:spcBef>
                <a:spcPct val="50000"/>
              </a:spcBef>
            </a:pPr>
            <a:r>
              <a:rPr lang="en-US" altLang="zh-CN" sz="1800" dirty="0">
                <a:solidFill>
                  <a:srgbClr val="080808"/>
                </a:solidFill>
              </a:rPr>
              <a:t>	}</a:t>
            </a:r>
          </a:p>
          <a:p>
            <a:pPr>
              <a:spcBef>
                <a:spcPct val="50000"/>
              </a:spcBef>
            </a:pPr>
            <a:r>
              <a:rPr lang="en-US" altLang="zh-CN" sz="1800" dirty="0">
                <a:solidFill>
                  <a:srgbClr val="080808"/>
                </a:solidFill>
              </a:rPr>
              <a:t>}</a:t>
            </a:r>
          </a:p>
        </p:txBody>
      </p:sp>
    </p:spTree>
    <p:extLst>
      <p:ext uri="{BB962C8B-B14F-4D97-AF65-F5344CB8AC3E}">
        <p14:creationId xmlns:p14="http://schemas.microsoft.com/office/powerpoint/2010/main" val="390511392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extLst>
              <p:ext uri="{D42A27DB-BD31-4B8C-83A1-F6EECF244321}">
                <p14:modId xmlns:p14="http://schemas.microsoft.com/office/powerpoint/2010/main" val="1625730589"/>
              </p:ext>
            </p:extLst>
          </p:nvPr>
        </p:nvGraphicFramePr>
        <p:xfrm>
          <a:off x="1847528" y="908719"/>
          <a:ext cx="6334636" cy="2376264"/>
        </p:xfrm>
        <a:graphic>
          <a:graphicData uri="http://schemas.openxmlformats.org/presentationml/2006/ole">
            <mc:AlternateContent xmlns:mc="http://schemas.openxmlformats.org/markup-compatibility/2006">
              <mc:Choice xmlns:v="urn:schemas-microsoft-com:vml" Requires="v">
                <p:oleObj spid="_x0000_s214070" name="Picture" r:id="rId3" imgW="2971800" imgH="1847880" progId="Word.Picture.8">
                  <p:embed/>
                </p:oleObj>
              </mc:Choice>
              <mc:Fallback>
                <p:oleObj name="Picture" r:id="rId3" imgW="2971800" imgH="1847880" progId="Word.Picture.8">
                  <p:embed/>
                  <p:pic>
                    <p:nvPicPr>
                      <p:cNvPr id="0" name=""/>
                      <p:cNvPicPr>
                        <a:picLocks noChangeAspect="1" noChangeArrowheads="1"/>
                      </p:cNvPicPr>
                      <p:nvPr/>
                    </p:nvPicPr>
                    <p:blipFill>
                      <a:blip r:embed="rId4"/>
                      <a:srcRect b="39743"/>
                      <a:stretch>
                        <a:fillRect/>
                      </a:stretch>
                    </p:blipFill>
                    <p:spPr bwMode="auto">
                      <a:xfrm>
                        <a:off x="1847528" y="908719"/>
                        <a:ext cx="6334636" cy="2376264"/>
                      </a:xfrm>
                      <a:prstGeom prst="rect">
                        <a:avLst/>
                      </a:prstGeom>
                      <a:noFill/>
                    </p:spPr>
                  </p:pic>
                </p:oleObj>
              </mc:Fallback>
            </mc:AlternateContent>
          </a:graphicData>
        </a:graphic>
      </p:graphicFrame>
      <p:sp>
        <p:nvSpPr>
          <p:cNvPr id="5" name="Text Box 7"/>
          <p:cNvSpPr txBox="1">
            <a:spLocks noChangeArrowheads="1"/>
          </p:cNvSpPr>
          <p:nvPr/>
        </p:nvSpPr>
        <p:spPr bwMode="auto">
          <a:xfrm>
            <a:off x="2135560" y="3419708"/>
            <a:ext cx="597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a:t>
            </a:r>
            <a:r>
              <a:rPr lang="en-US" altLang="zh-CN" sz="1800" dirty="0"/>
              <a:t>a</a:t>
            </a:r>
            <a:r>
              <a:rPr lang="zh-CN" altLang="en-US" sz="1800" dirty="0"/>
              <a:t>）哈夫曼树           （</a:t>
            </a:r>
            <a:r>
              <a:rPr lang="en-US" altLang="zh-CN" sz="1800" dirty="0"/>
              <a:t>b</a:t>
            </a:r>
            <a:r>
              <a:rPr lang="zh-CN" altLang="en-US" sz="1800" dirty="0"/>
              <a:t>）哈夫曼编码</a:t>
            </a:r>
          </a:p>
        </p:txBody>
      </p:sp>
      <p:sp>
        <p:nvSpPr>
          <p:cNvPr id="6" name="Text Box 4"/>
          <p:cNvSpPr txBox="1">
            <a:spLocks noChangeArrowheads="1"/>
          </p:cNvSpPr>
          <p:nvPr/>
        </p:nvSpPr>
        <p:spPr bwMode="auto">
          <a:xfrm>
            <a:off x="3072034" y="4518534"/>
            <a:ext cx="82805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例如，哈夫曼编码见图</a:t>
            </a:r>
            <a:r>
              <a:rPr lang="en-US" altLang="zh-CN" sz="2000" dirty="0"/>
              <a:t>6-34</a:t>
            </a:r>
            <a:r>
              <a:rPr lang="zh-CN" altLang="en-US" sz="2000" dirty="0"/>
              <a:t>，假设发送的通信信息为：</a:t>
            </a:r>
            <a:endParaRPr lang="zh-CN" altLang="en-US" sz="2000" u="sng" dirty="0"/>
          </a:p>
          <a:p>
            <a:r>
              <a:rPr lang="en-US" altLang="zh-CN" sz="2000" u="sng" dirty="0"/>
              <a:t>11</a:t>
            </a:r>
            <a:r>
              <a:rPr lang="en-US" altLang="zh-CN" sz="2000" dirty="0"/>
              <a:t> </a:t>
            </a:r>
            <a:r>
              <a:rPr lang="en-US" altLang="zh-CN" sz="2000" u="sng" dirty="0"/>
              <a:t>0</a:t>
            </a:r>
            <a:r>
              <a:rPr lang="en-US" altLang="zh-CN" sz="2000" dirty="0"/>
              <a:t> </a:t>
            </a:r>
            <a:r>
              <a:rPr lang="en-US" altLang="zh-CN" sz="2000" u="sng" dirty="0"/>
              <a:t>101</a:t>
            </a:r>
            <a:r>
              <a:rPr lang="en-US" altLang="zh-CN" sz="2000" dirty="0"/>
              <a:t> </a:t>
            </a:r>
            <a:r>
              <a:rPr lang="en-US" altLang="zh-CN" sz="2000" u="sng" dirty="0"/>
              <a:t>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101</a:t>
            </a:r>
            <a:r>
              <a:rPr lang="zh-CN" altLang="en-US" sz="2000" dirty="0"/>
              <a:t>，则译码成原文为：</a:t>
            </a:r>
          </a:p>
          <a:p>
            <a:r>
              <a:rPr lang="en-US" altLang="zh-CN" sz="2000" dirty="0"/>
              <a:t>5   7   </a:t>
            </a:r>
            <a:r>
              <a:rPr lang="en-US" altLang="zh-CN" sz="2000" dirty="0" smtClean="0"/>
              <a:t>3   7  </a:t>
            </a:r>
            <a:r>
              <a:rPr lang="en-US" altLang="zh-CN" sz="2000" dirty="0"/>
              <a:t>7  5   </a:t>
            </a:r>
            <a:r>
              <a:rPr lang="en-US" altLang="zh-CN" sz="2000" dirty="0" smtClean="0"/>
              <a:t> 1   </a:t>
            </a:r>
            <a:r>
              <a:rPr lang="en-US" altLang="zh-CN" sz="2000" dirty="0"/>
              <a:t>7   </a:t>
            </a:r>
            <a:r>
              <a:rPr lang="en-US" altLang="zh-CN" sz="2000" dirty="0" smtClean="0"/>
              <a:t>5    3</a:t>
            </a:r>
            <a:endParaRPr lang="en-US" altLang="zh-CN" sz="2000" dirty="0"/>
          </a:p>
        </p:txBody>
      </p:sp>
      <p:sp>
        <p:nvSpPr>
          <p:cNvPr id="7" name="Rectangle 2"/>
          <p:cNvSpPr>
            <a:spLocks noChangeArrowheads="1"/>
          </p:cNvSpPr>
          <p:nvPr/>
        </p:nvSpPr>
        <p:spPr bwMode="auto">
          <a:xfrm>
            <a:off x="6623854" y="2924943"/>
            <a:ext cx="4416900" cy="369332"/>
          </a:xfrm>
          <a:prstGeom prst="rect">
            <a:avLst/>
          </a:prstGeom>
          <a:noFill/>
          <a:ln w="9525">
            <a:noFill/>
            <a:miter lim="800000"/>
            <a:headEnd/>
            <a:tailEnd/>
          </a:ln>
        </p:spPr>
        <p:txBody>
          <a:bodyPr wrap="square">
            <a:spAutoFit/>
          </a:bodyPr>
          <a:lstStyle/>
          <a:p>
            <a:pPr algn="ctr" eaLnBrk="1" hangingPunct="1">
              <a:defRPr/>
            </a:pPr>
            <a:r>
              <a:rPr lang="zh-CN" altLang="en-US" sz="1800" dirty="0">
                <a:latin typeface="Times New Roman" pitchFamily="18" charset="0"/>
                <a:ea typeface="+mn-ea"/>
                <a:cs typeface="Times New Roman" pitchFamily="18" charset="0"/>
              </a:rPr>
              <a:t>哈夫曼编码数组</a:t>
            </a:r>
            <a:r>
              <a:rPr lang="en-US" altLang="zh-CN" sz="1800" dirty="0" err="1">
                <a:latin typeface="Times New Roman" pitchFamily="18" charset="0"/>
                <a:ea typeface="+mn-ea"/>
                <a:cs typeface="Times New Roman" pitchFamily="18" charset="0"/>
              </a:rPr>
              <a:t>haffCode</a:t>
            </a:r>
            <a:r>
              <a:rPr lang="en-US" altLang="zh-CN" sz="1800" dirty="0">
                <a:latin typeface="Times New Roman" pitchFamily="18" charset="0"/>
                <a:ea typeface="+mn-ea"/>
                <a:cs typeface="Times New Roman" pitchFamily="18" charset="0"/>
              </a:rPr>
              <a:t>[ ]</a:t>
            </a:r>
            <a:r>
              <a:rPr lang="zh-CN" altLang="en-US" sz="1800" dirty="0">
                <a:latin typeface="Times New Roman" pitchFamily="18" charset="0"/>
                <a:ea typeface="+mn-ea"/>
                <a:cs typeface="Times New Roman" pitchFamily="18" charset="0"/>
              </a:rPr>
              <a:t>的结果</a:t>
            </a:r>
          </a:p>
        </p:txBody>
      </p:sp>
      <p:grpSp>
        <p:nvGrpSpPr>
          <p:cNvPr id="8" name="Group 3"/>
          <p:cNvGrpSpPr>
            <a:grpSpLocks/>
          </p:cNvGrpSpPr>
          <p:nvPr/>
        </p:nvGrpSpPr>
        <p:grpSpPr bwMode="auto">
          <a:xfrm>
            <a:off x="6837901" y="1771999"/>
            <a:ext cx="3740109" cy="938757"/>
            <a:chOff x="-3" y="-3"/>
            <a:chExt cx="1890" cy="1542"/>
          </a:xfrm>
        </p:grpSpPr>
        <p:grpSp>
          <p:nvGrpSpPr>
            <p:cNvPr id="9" name="Group 4"/>
            <p:cNvGrpSpPr>
              <a:grpSpLocks/>
            </p:cNvGrpSpPr>
            <p:nvPr/>
          </p:nvGrpSpPr>
          <p:grpSpPr bwMode="auto">
            <a:xfrm>
              <a:off x="0" y="0"/>
              <a:ext cx="1884" cy="1536"/>
              <a:chOff x="0" y="0"/>
              <a:chExt cx="1884" cy="1536"/>
            </a:xfrm>
          </p:grpSpPr>
          <p:grpSp>
            <p:nvGrpSpPr>
              <p:cNvPr id="11" name="Group 5"/>
              <p:cNvGrpSpPr>
                <a:grpSpLocks/>
              </p:cNvGrpSpPr>
              <p:nvPr/>
            </p:nvGrpSpPr>
            <p:grpSpPr bwMode="auto">
              <a:xfrm>
                <a:off x="0" y="0"/>
                <a:ext cx="323" cy="384"/>
                <a:chOff x="0" y="0"/>
                <a:chExt cx="323" cy="384"/>
              </a:xfrm>
            </p:grpSpPr>
            <p:sp>
              <p:nvSpPr>
                <p:cNvPr id="81"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82"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2" name="Group 8"/>
              <p:cNvGrpSpPr>
                <a:grpSpLocks/>
              </p:cNvGrpSpPr>
              <p:nvPr/>
            </p:nvGrpSpPr>
            <p:grpSpPr bwMode="auto">
              <a:xfrm>
                <a:off x="323" y="0"/>
                <a:ext cx="353" cy="384"/>
                <a:chOff x="323" y="0"/>
                <a:chExt cx="353" cy="384"/>
              </a:xfrm>
            </p:grpSpPr>
            <p:sp>
              <p:nvSpPr>
                <p:cNvPr id="79"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80"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3" name="Group 11"/>
              <p:cNvGrpSpPr>
                <a:grpSpLocks/>
              </p:cNvGrpSpPr>
              <p:nvPr/>
            </p:nvGrpSpPr>
            <p:grpSpPr bwMode="auto">
              <a:xfrm>
                <a:off x="676" y="0"/>
                <a:ext cx="302" cy="384"/>
                <a:chOff x="676" y="0"/>
                <a:chExt cx="302" cy="384"/>
              </a:xfrm>
            </p:grpSpPr>
            <p:sp>
              <p:nvSpPr>
                <p:cNvPr id="77"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8"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4" name="Group 14"/>
              <p:cNvGrpSpPr>
                <a:grpSpLocks/>
              </p:cNvGrpSpPr>
              <p:nvPr/>
            </p:nvGrpSpPr>
            <p:grpSpPr bwMode="auto">
              <a:xfrm>
                <a:off x="978" y="0"/>
                <a:ext cx="302" cy="384"/>
                <a:chOff x="978" y="0"/>
                <a:chExt cx="302" cy="384"/>
              </a:xfrm>
            </p:grpSpPr>
            <p:sp>
              <p:nvSpPr>
                <p:cNvPr id="75"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6"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5" name="Group 17"/>
              <p:cNvGrpSpPr>
                <a:grpSpLocks/>
              </p:cNvGrpSpPr>
              <p:nvPr/>
            </p:nvGrpSpPr>
            <p:grpSpPr bwMode="auto">
              <a:xfrm>
                <a:off x="1280" y="0"/>
                <a:ext cx="302" cy="384"/>
                <a:chOff x="1280" y="0"/>
                <a:chExt cx="302" cy="384"/>
              </a:xfrm>
            </p:grpSpPr>
            <p:sp>
              <p:nvSpPr>
                <p:cNvPr id="73"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4"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6" name="Group 20"/>
              <p:cNvGrpSpPr>
                <a:grpSpLocks/>
              </p:cNvGrpSpPr>
              <p:nvPr/>
            </p:nvGrpSpPr>
            <p:grpSpPr bwMode="auto">
              <a:xfrm>
                <a:off x="1582" y="0"/>
                <a:ext cx="302" cy="384"/>
                <a:chOff x="1582" y="0"/>
                <a:chExt cx="302" cy="384"/>
              </a:xfrm>
            </p:grpSpPr>
            <p:sp>
              <p:nvSpPr>
                <p:cNvPr id="71"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2"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7" name="Group 23"/>
              <p:cNvGrpSpPr>
                <a:grpSpLocks/>
              </p:cNvGrpSpPr>
              <p:nvPr/>
            </p:nvGrpSpPr>
            <p:grpSpPr bwMode="auto">
              <a:xfrm>
                <a:off x="0" y="384"/>
                <a:ext cx="323" cy="384"/>
                <a:chOff x="0" y="384"/>
                <a:chExt cx="323" cy="384"/>
              </a:xfrm>
            </p:grpSpPr>
            <p:sp>
              <p:nvSpPr>
                <p:cNvPr id="69"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70"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8" name="Group 26"/>
              <p:cNvGrpSpPr>
                <a:grpSpLocks/>
              </p:cNvGrpSpPr>
              <p:nvPr/>
            </p:nvGrpSpPr>
            <p:grpSpPr bwMode="auto">
              <a:xfrm>
                <a:off x="323" y="384"/>
                <a:ext cx="353" cy="384"/>
                <a:chOff x="323" y="384"/>
                <a:chExt cx="353" cy="384"/>
              </a:xfrm>
            </p:grpSpPr>
            <p:sp>
              <p:nvSpPr>
                <p:cNvPr id="67"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8"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9" name="Group 29"/>
              <p:cNvGrpSpPr>
                <a:grpSpLocks/>
              </p:cNvGrpSpPr>
              <p:nvPr/>
            </p:nvGrpSpPr>
            <p:grpSpPr bwMode="auto">
              <a:xfrm>
                <a:off x="676" y="384"/>
                <a:ext cx="302" cy="384"/>
                <a:chOff x="676" y="384"/>
                <a:chExt cx="302" cy="384"/>
              </a:xfrm>
            </p:grpSpPr>
            <p:sp>
              <p:nvSpPr>
                <p:cNvPr id="65"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66"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0" name="Group 32"/>
              <p:cNvGrpSpPr>
                <a:grpSpLocks/>
              </p:cNvGrpSpPr>
              <p:nvPr/>
            </p:nvGrpSpPr>
            <p:grpSpPr bwMode="auto">
              <a:xfrm>
                <a:off x="978" y="384"/>
                <a:ext cx="302" cy="384"/>
                <a:chOff x="978" y="384"/>
                <a:chExt cx="302" cy="384"/>
              </a:xfrm>
            </p:grpSpPr>
            <p:sp>
              <p:nvSpPr>
                <p:cNvPr id="63"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4"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1" name="Group 35"/>
              <p:cNvGrpSpPr>
                <a:grpSpLocks/>
              </p:cNvGrpSpPr>
              <p:nvPr/>
            </p:nvGrpSpPr>
            <p:grpSpPr bwMode="auto">
              <a:xfrm>
                <a:off x="1280" y="384"/>
                <a:ext cx="302" cy="384"/>
                <a:chOff x="1280" y="384"/>
                <a:chExt cx="302" cy="384"/>
              </a:xfrm>
            </p:grpSpPr>
            <p:sp>
              <p:nvSpPr>
                <p:cNvPr id="61"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2"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2" name="Group 38"/>
              <p:cNvGrpSpPr>
                <a:grpSpLocks/>
              </p:cNvGrpSpPr>
              <p:nvPr/>
            </p:nvGrpSpPr>
            <p:grpSpPr bwMode="auto">
              <a:xfrm>
                <a:off x="1582" y="384"/>
                <a:ext cx="302" cy="384"/>
                <a:chOff x="1582" y="384"/>
                <a:chExt cx="302" cy="384"/>
              </a:xfrm>
            </p:grpSpPr>
            <p:sp>
              <p:nvSpPr>
                <p:cNvPr id="59"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60"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3" name="Group 41"/>
              <p:cNvGrpSpPr>
                <a:grpSpLocks/>
              </p:cNvGrpSpPr>
              <p:nvPr/>
            </p:nvGrpSpPr>
            <p:grpSpPr bwMode="auto">
              <a:xfrm>
                <a:off x="0" y="768"/>
                <a:ext cx="323" cy="384"/>
                <a:chOff x="0" y="768"/>
                <a:chExt cx="323" cy="384"/>
              </a:xfrm>
            </p:grpSpPr>
            <p:sp>
              <p:nvSpPr>
                <p:cNvPr id="57"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8"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4" name="Group 44"/>
              <p:cNvGrpSpPr>
                <a:grpSpLocks/>
              </p:cNvGrpSpPr>
              <p:nvPr/>
            </p:nvGrpSpPr>
            <p:grpSpPr bwMode="auto">
              <a:xfrm>
                <a:off x="323" y="768"/>
                <a:ext cx="353" cy="384"/>
                <a:chOff x="323" y="768"/>
                <a:chExt cx="353" cy="384"/>
              </a:xfrm>
            </p:grpSpPr>
            <p:sp>
              <p:nvSpPr>
                <p:cNvPr id="55"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6"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5" name="Group 47"/>
              <p:cNvGrpSpPr>
                <a:grpSpLocks/>
              </p:cNvGrpSpPr>
              <p:nvPr/>
            </p:nvGrpSpPr>
            <p:grpSpPr bwMode="auto">
              <a:xfrm>
                <a:off x="676" y="768"/>
                <a:ext cx="302" cy="384"/>
                <a:chOff x="676" y="768"/>
                <a:chExt cx="302" cy="384"/>
              </a:xfrm>
            </p:grpSpPr>
            <p:sp>
              <p:nvSpPr>
                <p:cNvPr id="53"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4"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6" name="Group 50"/>
              <p:cNvGrpSpPr>
                <a:grpSpLocks/>
              </p:cNvGrpSpPr>
              <p:nvPr/>
            </p:nvGrpSpPr>
            <p:grpSpPr bwMode="auto">
              <a:xfrm>
                <a:off x="978" y="768"/>
                <a:ext cx="302" cy="384"/>
                <a:chOff x="978" y="768"/>
                <a:chExt cx="302" cy="384"/>
              </a:xfrm>
            </p:grpSpPr>
            <p:sp>
              <p:nvSpPr>
                <p:cNvPr id="51"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2"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7" name="Group 53"/>
              <p:cNvGrpSpPr>
                <a:grpSpLocks/>
              </p:cNvGrpSpPr>
              <p:nvPr/>
            </p:nvGrpSpPr>
            <p:grpSpPr bwMode="auto">
              <a:xfrm>
                <a:off x="1280" y="768"/>
                <a:ext cx="302" cy="384"/>
                <a:chOff x="1280" y="768"/>
                <a:chExt cx="302" cy="384"/>
              </a:xfrm>
            </p:grpSpPr>
            <p:sp>
              <p:nvSpPr>
                <p:cNvPr id="49"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2</a:t>
                  </a:r>
                </a:p>
              </p:txBody>
            </p:sp>
            <p:sp>
              <p:nvSpPr>
                <p:cNvPr id="50"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8" name="Group 56"/>
              <p:cNvGrpSpPr>
                <a:grpSpLocks/>
              </p:cNvGrpSpPr>
              <p:nvPr/>
            </p:nvGrpSpPr>
            <p:grpSpPr bwMode="auto">
              <a:xfrm>
                <a:off x="1582" y="768"/>
                <a:ext cx="302" cy="384"/>
                <a:chOff x="1582" y="768"/>
                <a:chExt cx="302" cy="384"/>
              </a:xfrm>
            </p:grpSpPr>
            <p:sp>
              <p:nvSpPr>
                <p:cNvPr id="47"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1800" dirty="0">
                      <a:latin typeface="Times New Roman" pitchFamily="18" charset="0"/>
                      <a:cs typeface="Times New Roman" pitchFamily="18" charset="0"/>
                    </a:rPr>
                    <a:t>5</a:t>
                  </a:r>
                </a:p>
              </p:txBody>
            </p:sp>
            <p:sp>
              <p:nvSpPr>
                <p:cNvPr id="48"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9" name="Group 59"/>
              <p:cNvGrpSpPr>
                <a:grpSpLocks/>
              </p:cNvGrpSpPr>
              <p:nvPr/>
            </p:nvGrpSpPr>
            <p:grpSpPr bwMode="auto">
              <a:xfrm>
                <a:off x="0" y="1152"/>
                <a:ext cx="323" cy="384"/>
                <a:chOff x="0" y="1152"/>
                <a:chExt cx="323" cy="384"/>
              </a:xfrm>
            </p:grpSpPr>
            <p:sp>
              <p:nvSpPr>
                <p:cNvPr id="45"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6"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0" name="Group 62"/>
              <p:cNvGrpSpPr>
                <a:grpSpLocks/>
              </p:cNvGrpSpPr>
              <p:nvPr/>
            </p:nvGrpSpPr>
            <p:grpSpPr bwMode="auto">
              <a:xfrm>
                <a:off x="323" y="1152"/>
                <a:ext cx="353" cy="384"/>
                <a:chOff x="323" y="1152"/>
                <a:chExt cx="353" cy="384"/>
              </a:xfrm>
            </p:grpSpPr>
            <p:sp>
              <p:nvSpPr>
                <p:cNvPr id="43"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4"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1" name="Group 65"/>
              <p:cNvGrpSpPr>
                <a:grpSpLocks/>
              </p:cNvGrpSpPr>
              <p:nvPr/>
            </p:nvGrpSpPr>
            <p:grpSpPr bwMode="auto">
              <a:xfrm>
                <a:off x="676" y="1152"/>
                <a:ext cx="302" cy="384"/>
                <a:chOff x="676" y="1152"/>
                <a:chExt cx="302" cy="384"/>
              </a:xfrm>
            </p:grpSpPr>
            <p:sp>
              <p:nvSpPr>
                <p:cNvPr id="41"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2"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2" name="Group 68"/>
              <p:cNvGrpSpPr>
                <a:grpSpLocks/>
              </p:cNvGrpSpPr>
              <p:nvPr/>
            </p:nvGrpSpPr>
            <p:grpSpPr bwMode="auto">
              <a:xfrm>
                <a:off x="978" y="1152"/>
                <a:ext cx="302" cy="384"/>
                <a:chOff x="978" y="1152"/>
                <a:chExt cx="302" cy="384"/>
              </a:xfrm>
            </p:grpSpPr>
            <p:sp>
              <p:nvSpPr>
                <p:cNvPr id="39"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40"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3" name="Group 71"/>
              <p:cNvGrpSpPr>
                <a:grpSpLocks/>
              </p:cNvGrpSpPr>
              <p:nvPr/>
            </p:nvGrpSpPr>
            <p:grpSpPr bwMode="auto">
              <a:xfrm>
                <a:off x="1280" y="1152"/>
                <a:ext cx="302" cy="384"/>
                <a:chOff x="1280" y="1152"/>
                <a:chExt cx="302" cy="384"/>
              </a:xfrm>
            </p:grpSpPr>
            <p:sp>
              <p:nvSpPr>
                <p:cNvPr id="37"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38"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4" name="Group 74"/>
              <p:cNvGrpSpPr>
                <a:grpSpLocks/>
              </p:cNvGrpSpPr>
              <p:nvPr/>
            </p:nvGrpSpPr>
            <p:grpSpPr bwMode="auto">
              <a:xfrm>
                <a:off x="1582" y="1152"/>
                <a:ext cx="302" cy="384"/>
                <a:chOff x="1582" y="1152"/>
                <a:chExt cx="302" cy="384"/>
              </a:xfrm>
            </p:grpSpPr>
            <p:sp>
              <p:nvSpPr>
                <p:cNvPr id="35"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7</a:t>
                  </a:r>
                </a:p>
              </p:txBody>
            </p:sp>
            <p:sp>
              <p:nvSpPr>
                <p:cNvPr id="36"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sp>
          <p:nvSpPr>
            <p:cNvPr id="10"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sp>
        <p:nvSpPr>
          <p:cNvPr id="83" name="AutoShape 78"/>
          <p:cNvSpPr>
            <a:spLocks/>
          </p:cNvSpPr>
          <p:nvPr/>
        </p:nvSpPr>
        <p:spPr bwMode="auto">
          <a:xfrm rot="16200000">
            <a:off x="7987093" y="178263"/>
            <a:ext cx="216118" cy="2397111"/>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1800">
              <a:latin typeface="Times New Roman" pitchFamily="18" charset="0"/>
              <a:ea typeface="+mn-ea"/>
              <a:cs typeface="Times New Roman" pitchFamily="18" charset="0"/>
            </a:endParaRPr>
          </a:p>
        </p:txBody>
      </p:sp>
      <p:sp>
        <p:nvSpPr>
          <p:cNvPr id="84" name="Rectangle 79"/>
          <p:cNvSpPr>
            <a:spLocks noChangeArrowheads="1"/>
          </p:cNvSpPr>
          <p:nvPr/>
        </p:nvSpPr>
        <p:spPr bwMode="auto">
          <a:xfrm>
            <a:off x="7875048" y="894327"/>
            <a:ext cx="957256"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bit</a:t>
            </a:r>
            <a:endParaRPr lang="zh-CN" altLang="en-US" sz="1800" dirty="0">
              <a:latin typeface="Times New Roman" pitchFamily="18" charset="0"/>
              <a:ea typeface="+mn-ea"/>
              <a:cs typeface="Times New Roman" pitchFamily="18" charset="0"/>
            </a:endParaRPr>
          </a:p>
        </p:txBody>
      </p:sp>
      <p:sp>
        <p:nvSpPr>
          <p:cNvPr id="85" name="Rectangle 80"/>
          <p:cNvSpPr>
            <a:spLocks noChangeArrowheads="1"/>
          </p:cNvSpPr>
          <p:nvPr/>
        </p:nvSpPr>
        <p:spPr bwMode="auto">
          <a:xfrm>
            <a:off x="10057374" y="1342603"/>
            <a:ext cx="863162"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weight</a:t>
            </a:r>
            <a:endParaRPr lang="zh-CN" altLang="en-US" sz="1800" dirty="0">
              <a:latin typeface="Times New Roman" pitchFamily="18" charset="0"/>
              <a:ea typeface="+mn-ea"/>
              <a:cs typeface="Times New Roman" pitchFamily="18" charset="0"/>
            </a:endParaRPr>
          </a:p>
        </p:txBody>
      </p:sp>
      <p:sp>
        <p:nvSpPr>
          <p:cNvPr id="86" name="Rectangle 81"/>
          <p:cNvSpPr>
            <a:spLocks noChangeArrowheads="1"/>
          </p:cNvSpPr>
          <p:nvPr/>
        </p:nvSpPr>
        <p:spPr bwMode="auto">
          <a:xfrm>
            <a:off x="9322361" y="1342603"/>
            <a:ext cx="653204"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start</a:t>
            </a:r>
            <a:endParaRPr lang="zh-CN" altLang="en-US" sz="1800" dirty="0">
              <a:latin typeface="Times New Roman" pitchFamily="18" charset="0"/>
              <a:ea typeface="+mn-ea"/>
              <a:cs typeface="Times New Roman" pitchFamily="18" charset="0"/>
            </a:endParaRPr>
          </a:p>
        </p:txBody>
      </p:sp>
      <p:sp>
        <p:nvSpPr>
          <p:cNvPr id="87" name="Rectangle 82"/>
          <p:cNvSpPr>
            <a:spLocks noChangeArrowheads="1"/>
          </p:cNvSpPr>
          <p:nvPr/>
        </p:nvSpPr>
        <p:spPr bwMode="auto">
          <a:xfrm>
            <a:off x="6768008" y="1406873"/>
            <a:ext cx="3432447" cy="369332"/>
          </a:xfrm>
          <a:prstGeom prst="rect">
            <a:avLst/>
          </a:prstGeom>
          <a:noFill/>
          <a:ln w="9525">
            <a:noFill/>
            <a:miter lim="800000"/>
            <a:headEnd/>
            <a:tailEnd/>
          </a:ln>
        </p:spPr>
        <p:txBody>
          <a:bodyPr wrap="square">
            <a:spAutoFit/>
          </a:bodyPr>
          <a:lstStyle/>
          <a:p>
            <a:pPr eaLnBrk="1" hangingPunct="1">
              <a:defRPr/>
            </a:pPr>
            <a:r>
              <a:rPr lang="zh-CN" altLang="en-US" sz="1800" dirty="0">
                <a:latin typeface="Times New Roman" pitchFamily="18" charset="0"/>
                <a:ea typeface="+mn-ea"/>
                <a:cs typeface="Times New Roman" pitchFamily="18" charset="0"/>
              </a:rPr>
              <a:t>    </a:t>
            </a:r>
            <a:r>
              <a:rPr lang="en-US" altLang="zh-CN" sz="1800" dirty="0">
                <a:latin typeface="Times New Roman" pitchFamily="18" charset="0"/>
                <a:ea typeface="+mn-ea"/>
                <a:cs typeface="Times New Roman" pitchFamily="18" charset="0"/>
              </a:rPr>
              <a:t>0           1          2          3      </a:t>
            </a:r>
          </a:p>
        </p:txBody>
      </p:sp>
      <p:sp>
        <p:nvSpPr>
          <p:cNvPr id="88" name="爆炸形 2 87"/>
          <p:cNvSpPr/>
          <p:nvPr/>
        </p:nvSpPr>
        <p:spPr bwMode="auto">
          <a:xfrm>
            <a:off x="8073525" y="5445224"/>
            <a:ext cx="2967229" cy="1313232"/>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译码程序如何写？</a:t>
            </a:r>
            <a:endParaRPr lang="zh-CN" altLang="en-US" sz="2000" dirty="0">
              <a:solidFill>
                <a:schemeClr val="bg1"/>
              </a:solidFill>
              <a:ea typeface="黑体" panose="02010609060101010101" pitchFamily="49" charset="-122"/>
            </a:endParaRPr>
          </a:p>
        </p:txBody>
      </p:sp>
    </p:spTree>
    <p:extLst>
      <p:ext uri="{BB962C8B-B14F-4D97-AF65-F5344CB8AC3E}">
        <p14:creationId xmlns:p14="http://schemas.microsoft.com/office/powerpoint/2010/main" val="14612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63552" y="69269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2400" dirty="0" err="1">
                <a:solidFill>
                  <a:schemeClr val="tx1"/>
                </a:solidFill>
                <a:latin typeface="Times New Roman" pitchFamily="18" charset="0"/>
              </a:rPr>
              <a:t>struct</a:t>
            </a:r>
            <a:r>
              <a:rPr lang="en-US" altLang="zh-CN" sz="2400" dirty="0">
                <a:solidFill>
                  <a:schemeClr val="tx1"/>
                </a:solidFill>
                <a:latin typeface="Times New Roman" pitchFamily="18" charset="0"/>
              </a:rPr>
              <a:t> Code</a:t>
            </a:r>
          </a:p>
          <a:p>
            <a:pPr>
              <a:buSzTx/>
              <a:buFontTx/>
              <a:buNone/>
              <a:defRPr/>
            </a:pPr>
            <a:r>
              <a:rPr lang="en-US" altLang="zh-CN" sz="2400" dirty="0">
                <a:solidFill>
                  <a:schemeClr val="tx1"/>
                </a:solidFill>
                <a:latin typeface="Times New Roman" pitchFamily="18" charset="0"/>
              </a:rPr>
              <a:t>{   </a:t>
            </a:r>
          </a:p>
          <a:p>
            <a:pPr>
              <a:buSzTx/>
              <a:buFontTx/>
              <a:buNone/>
              <a:defRPr/>
            </a:pPr>
            <a:r>
              <a:rPr lang="en-US" altLang="zh-CN" sz="2400" dirty="0">
                <a:solidFill>
                  <a:schemeClr val="tx1"/>
                </a:solidFill>
                <a:latin typeface="Times New Roman" pitchFamily="18" charset="0"/>
              </a:rPr>
              <a:t>    </a:t>
            </a:r>
            <a:r>
              <a:rPr lang="en-US" altLang="zh-CN" sz="2400" dirty="0" err="1">
                <a:solidFill>
                  <a:schemeClr val="tx1"/>
                </a:solidFill>
                <a:latin typeface="Times New Roman" pitchFamily="18" charset="0"/>
              </a:rPr>
              <a:t>int</a:t>
            </a:r>
            <a:r>
              <a:rPr lang="en-US" altLang="zh-CN" sz="2400" dirty="0">
                <a:solidFill>
                  <a:schemeClr val="tx1"/>
                </a:solidFill>
                <a:latin typeface="Times New Roman" pitchFamily="18" charset="0"/>
              </a:rPr>
              <a:t> bit [</a:t>
            </a:r>
            <a:r>
              <a:rPr lang="en-US" altLang="zh-CN" sz="2400" dirty="0" err="1">
                <a:solidFill>
                  <a:schemeClr val="tx1"/>
                </a:solidFill>
                <a:latin typeface="Times New Roman" pitchFamily="18" charset="0"/>
              </a:rPr>
              <a:t>maxN</a:t>
            </a:r>
            <a:r>
              <a:rPr lang="en-US" altLang="zh-CN" sz="2400" dirty="0">
                <a:solidFill>
                  <a:schemeClr val="tx1"/>
                </a:solidFill>
                <a:latin typeface="Times New Roman" pitchFamily="18" charset="0"/>
              </a:rPr>
              <a: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start;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weight;</a:t>
            </a:r>
          </a:p>
          <a:p>
            <a:pPr lvl="1" indent="-742950">
              <a:buSzTx/>
              <a:buNone/>
              <a:defRPr/>
            </a:pPr>
            <a:r>
              <a:rPr lang="en-US" altLang="zh-CN" dirty="0">
                <a:solidFill>
                  <a:schemeClr val="tx1"/>
                </a:solidFill>
                <a:latin typeface="Times New Roman" pitchFamily="18" charset="0"/>
              </a:rPr>
              <a:t>};</a:t>
            </a:r>
          </a:p>
          <a:p>
            <a:pPr lvl="1">
              <a:defRPr/>
            </a:pPr>
            <a:endParaRPr lang="en-US" altLang="zh-CN" sz="2000" dirty="0">
              <a:solidFill>
                <a:schemeClr val="tx1"/>
              </a:solidFill>
            </a:endParaRPr>
          </a:p>
          <a:p>
            <a:pPr>
              <a:defRPr/>
            </a:pPr>
            <a:endParaRPr lang="zh-CN" altLang="en-US" sz="2400" dirty="0">
              <a:solidFill>
                <a:schemeClr val="tx1"/>
              </a:solidFill>
            </a:endParaRPr>
          </a:p>
        </p:txBody>
      </p:sp>
      <p:grpSp>
        <p:nvGrpSpPr>
          <p:cNvPr id="5" name="Group 85"/>
          <p:cNvGrpSpPr>
            <a:grpSpLocks/>
          </p:cNvGrpSpPr>
          <p:nvPr/>
        </p:nvGrpSpPr>
        <p:grpSpPr bwMode="auto">
          <a:xfrm>
            <a:off x="5104258" y="1412776"/>
            <a:ext cx="5456238" cy="1547812"/>
            <a:chOff x="1075" y="2795"/>
            <a:chExt cx="3437" cy="975"/>
          </a:xfrm>
        </p:grpSpPr>
        <p:grpSp>
          <p:nvGrpSpPr>
            <p:cNvPr id="6" name="Group 5"/>
            <p:cNvGrpSpPr>
              <a:grpSpLocks/>
            </p:cNvGrpSpPr>
            <p:nvPr/>
          </p:nvGrpSpPr>
          <p:grpSpPr bwMode="auto">
            <a:xfrm>
              <a:off x="1161" y="3386"/>
              <a:ext cx="574" cy="384"/>
              <a:chOff x="0" y="0"/>
              <a:chExt cx="323" cy="384"/>
            </a:xfrm>
          </p:grpSpPr>
          <p:sp>
            <p:nvSpPr>
              <p:cNvPr id="27"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000">
                    <a:latin typeface="Times New Roman" pitchFamily="18" charset="0"/>
                    <a:ea typeface="+mn-ea"/>
                    <a:cs typeface="Times New Roman" pitchFamily="18" charset="0"/>
                  </a:rPr>
                  <a:t> </a:t>
                </a:r>
              </a:p>
              <a:p>
                <a:pPr algn="just">
                  <a:defRPr/>
                </a:pPr>
                <a:endParaRPr lang="zh-CN" altLang="en-US" sz="2000">
                  <a:latin typeface="Times New Roman" pitchFamily="18" charset="0"/>
                  <a:ea typeface="+mn-ea"/>
                  <a:cs typeface="Times New Roman" pitchFamily="18" charset="0"/>
                </a:endParaRPr>
              </a:p>
            </p:txBody>
          </p:sp>
          <p:sp>
            <p:nvSpPr>
              <p:cNvPr id="28"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7" name="Group 8"/>
            <p:cNvGrpSpPr>
              <a:grpSpLocks/>
            </p:cNvGrpSpPr>
            <p:nvPr/>
          </p:nvGrpSpPr>
          <p:grpSpPr bwMode="auto">
            <a:xfrm>
              <a:off x="1735" y="3386"/>
              <a:ext cx="628" cy="384"/>
              <a:chOff x="323" y="0"/>
              <a:chExt cx="353" cy="384"/>
            </a:xfrm>
          </p:grpSpPr>
          <p:sp>
            <p:nvSpPr>
              <p:cNvPr id="25" name="Rectangle 9"/>
              <p:cNvSpPr>
                <a:spLocks noChangeArrowheads="1"/>
              </p:cNvSpPr>
              <p:nvPr/>
            </p:nvSpPr>
            <p:spPr bwMode="auto">
              <a:xfrm>
                <a:off x="365"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6"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8" name="Group 11"/>
            <p:cNvGrpSpPr>
              <a:grpSpLocks/>
            </p:cNvGrpSpPr>
            <p:nvPr/>
          </p:nvGrpSpPr>
          <p:grpSpPr bwMode="auto">
            <a:xfrm>
              <a:off x="2363" y="3386"/>
              <a:ext cx="537" cy="384"/>
              <a:chOff x="676" y="0"/>
              <a:chExt cx="302" cy="384"/>
            </a:xfrm>
          </p:grpSpPr>
          <p:sp>
            <p:nvSpPr>
              <p:cNvPr id="23" name="Rectangle 12"/>
              <p:cNvSpPr>
                <a:spLocks noChangeArrowheads="1"/>
              </p:cNvSpPr>
              <p:nvPr/>
            </p:nvSpPr>
            <p:spPr bwMode="auto">
              <a:xfrm>
                <a:off x="719"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4"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9" name="Group 14"/>
            <p:cNvGrpSpPr>
              <a:grpSpLocks/>
            </p:cNvGrpSpPr>
            <p:nvPr/>
          </p:nvGrpSpPr>
          <p:grpSpPr bwMode="auto">
            <a:xfrm>
              <a:off x="2900" y="3386"/>
              <a:ext cx="537" cy="384"/>
              <a:chOff x="978" y="0"/>
              <a:chExt cx="302" cy="384"/>
            </a:xfrm>
          </p:grpSpPr>
          <p:sp>
            <p:nvSpPr>
              <p:cNvPr id="21" name="Rectangle 15"/>
              <p:cNvSpPr>
                <a:spLocks noChangeArrowheads="1"/>
              </p:cNvSpPr>
              <p:nvPr/>
            </p:nvSpPr>
            <p:spPr bwMode="auto">
              <a:xfrm>
                <a:off x="1021"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2"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0" name="Group 17"/>
            <p:cNvGrpSpPr>
              <a:grpSpLocks/>
            </p:cNvGrpSpPr>
            <p:nvPr/>
          </p:nvGrpSpPr>
          <p:grpSpPr bwMode="auto">
            <a:xfrm>
              <a:off x="3437" y="3386"/>
              <a:ext cx="537" cy="384"/>
              <a:chOff x="1280" y="0"/>
              <a:chExt cx="302" cy="384"/>
            </a:xfrm>
          </p:grpSpPr>
          <p:sp>
            <p:nvSpPr>
              <p:cNvPr id="19" name="Rectangle 18"/>
              <p:cNvSpPr>
                <a:spLocks noChangeArrowheads="1"/>
              </p:cNvSpPr>
              <p:nvPr/>
            </p:nvSpPr>
            <p:spPr bwMode="auto">
              <a:xfrm>
                <a:off x="1323"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0"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1" name="Group 20"/>
            <p:cNvGrpSpPr>
              <a:grpSpLocks/>
            </p:cNvGrpSpPr>
            <p:nvPr/>
          </p:nvGrpSpPr>
          <p:grpSpPr bwMode="auto">
            <a:xfrm>
              <a:off x="3974" y="3386"/>
              <a:ext cx="537" cy="384"/>
              <a:chOff x="1582" y="0"/>
              <a:chExt cx="302" cy="384"/>
            </a:xfrm>
          </p:grpSpPr>
          <p:sp>
            <p:nvSpPr>
              <p:cNvPr id="17" name="Rectangle 21"/>
              <p:cNvSpPr>
                <a:spLocks noChangeArrowheads="1"/>
              </p:cNvSpPr>
              <p:nvPr/>
            </p:nvSpPr>
            <p:spPr bwMode="auto">
              <a:xfrm>
                <a:off x="1625"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18"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sp>
          <p:nvSpPr>
            <p:cNvPr id="12" name="AutoShape 78"/>
            <p:cNvSpPr>
              <a:spLocks/>
            </p:cNvSpPr>
            <p:nvPr/>
          </p:nvSpPr>
          <p:spPr bwMode="auto">
            <a:xfrm rot="-5400000">
              <a:off x="2177" y="2046"/>
              <a:ext cx="227" cy="2268"/>
            </a:xfrm>
            <a:prstGeom prst="rightBrace">
              <a:avLst>
                <a:gd name="adj1" fmla="val 83260"/>
                <a:gd name="adj2" fmla="val 50000"/>
              </a:avLst>
            </a:prstGeom>
            <a:noFill/>
            <a:ln w="9525">
              <a:solidFill>
                <a:schemeClr val="tx1"/>
              </a:solidFill>
              <a:round/>
              <a:headEnd/>
              <a:tailEnd/>
            </a:ln>
          </p:spPr>
          <p:txBody>
            <a:bodyPr vert="eaVert" wrap="none" anchor="ctr"/>
            <a:lstStyle/>
            <a:p>
              <a:pPr>
                <a:defRPr/>
              </a:pPr>
              <a:endParaRPr lang="zh-CN" altLang="en-US" sz="2000">
                <a:latin typeface="Times New Roman" pitchFamily="18" charset="0"/>
                <a:ea typeface="+mn-ea"/>
                <a:cs typeface="Times New Roman" pitchFamily="18" charset="0"/>
              </a:endParaRPr>
            </a:p>
          </p:txBody>
        </p:sp>
        <p:sp>
          <p:nvSpPr>
            <p:cNvPr id="13" name="Rectangle 79"/>
            <p:cNvSpPr>
              <a:spLocks noChangeArrowheads="1"/>
            </p:cNvSpPr>
            <p:nvPr/>
          </p:nvSpPr>
          <p:spPr bwMode="auto">
            <a:xfrm>
              <a:off x="2154" y="2795"/>
              <a:ext cx="304" cy="252"/>
            </a:xfrm>
            <a:prstGeom prst="rect">
              <a:avLst/>
            </a:prstGeom>
            <a:noFill/>
            <a:ln w="9525">
              <a:noFill/>
              <a:miter lim="800000"/>
              <a:headEnd/>
              <a:tailEnd/>
            </a:ln>
          </p:spPr>
          <p:txBody>
            <a:bodyPr wrap="none">
              <a:spAutoFit/>
            </a:bodyPr>
            <a:lstStyle/>
            <a:p>
              <a:pPr>
                <a:defRPr/>
              </a:pPr>
              <a:r>
                <a:rPr lang="en-US" altLang="zh-CN" sz="2000">
                  <a:latin typeface="Times New Roman" pitchFamily="18" charset="0"/>
                  <a:ea typeface="+mn-ea"/>
                  <a:cs typeface="Times New Roman" pitchFamily="18" charset="0"/>
                </a:rPr>
                <a:t>bit</a:t>
              </a:r>
              <a:endParaRPr lang="zh-CN" altLang="en-US" sz="2000">
                <a:latin typeface="Times New Roman" pitchFamily="18" charset="0"/>
                <a:ea typeface="+mn-ea"/>
                <a:cs typeface="Times New Roman" pitchFamily="18" charset="0"/>
              </a:endParaRPr>
            </a:p>
          </p:txBody>
        </p:sp>
        <p:sp>
          <p:nvSpPr>
            <p:cNvPr id="14" name="Rectangle 80"/>
            <p:cNvSpPr>
              <a:spLocks noChangeArrowheads="1"/>
            </p:cNvSpPr>
            <p:nvPr/>
          </p:nvSpPr>
          <p:spPr bwMode="auto">
            <a:xfrm>
              <a:off x="3938" y="2956"/>
              <a:ext cx="574"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weight</a:t>
              </a:r>
              <a:endParaRPr lang="zh-CN" altLang="en-US" sz="2000" dirty="0">
                <a:latin typeface="Times New Roman" pitchFamily="18" charset="0"/>
                <a:ea typeface="+mn-ea"/>
                <a:cs typeface="Times New Roman" pitchFamily="18" charset="0"/>
              </a:endParaRPr>
            </a:p>
          </p:txBody>
        </p:sp>
        <p:sp>
          <p:nvSpPr>
            <p:cNvPr id="15" name="Rectangle 81"/>
            <p:cNvSpPr>
              <a:spLocks noChangeArrowheads="1"/>
            </p:cNvSpPr>
            <p:nvPr/>
          </p:nvSpPr>
          <p:spPr bwMode="auto">
            <a:xfrm>
              <a:off x="3475" y="2956"/>
              <a:ext cx="438"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start</a:t>
              </a:r>
              <a:endParaRPr lang="zh-CN" altLang="en-US" sz="2000" dirty="0">
                <a:latin typeface="Times New Roman" pitchFamily="18" charset="0"/>
                <a:ea typeface="+mn-ea"/>
                <a:cs typeface="Times New Roman" pitchFamily="18" charset="0"/>
              </a:endParaRPr>
            </a:p>
          </p:txBody>
        </p:sp>
        <p:sp>
          <p:nvSpPr>
            <p:cNvPr id="16" name="Rectangle 82"/>
            <p:cNvSpPr>
              <a:spLocks noChangeArrowheads="1"/>
            </p:cNvSpPr>
            <p:nvPr/>
          </p:nvSpPr>
          <p:spPr bwMode="auto">
            <a:xfrm>
              <a:off x="1075" y="3153"/>
              <a:ext cx="2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1          …             </a:t>
              </a:r>
              <a:r>
                <a:rPr lang="en-US" altLang="zh-CN" sz="1600" dirty="0" err="1">
                  <a:latin typeface="Times New Roman" pitchFamily="18" charset="0"/>
                  <a:cs typeface="Times New Roman" pitchFamily="18" charset="0"/>
                </a:rPr>
                <a:t>maxN</a:t>
              </a:r>
              <a:r>
                <a:rPr lang="en-US" altLang="zh-CN" sz="16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p>
          </p:txBody>
        </p:sp>
      </p:grpSp>
      <p:sp>
        <p:nvSpPr>
          <p:cNvPr id="29" name="矩形 28"/>
          <p:cNvSpPr/>
          <p:nvPr/>
        </p:nvSpPr>
        <p:spPr>
          <a:xfrm>
            <a:off x="784168" y="46365"/>
            <a:ext cx="6670416" cy="646331"/>
          </a:xfrm>
          <a:prstGeom prst="rect">
            <a:avLst/>
          </a:prstGeom>
        </p:spPr>
        <p:txBody>
          <a:bodyPr wrap="none">
            <a:spAutoFit/>
          </a:bodyPr>
          <a:lstStyle/>
          <a:p>
            <a:r>
              <a:rPr lang="zh-CN" altLang="en-US" sz="3600" dirty="0">
                <a:solidFill>
                  <a:srgbClr val="0000FF"/>
                </a:solidFill>
                <a:latin typeface="楷体_GB2312" pitchFamily="49" charset="-122"/>
              </a:rPr>
              <a:t>哈夫曼</a:t>
            </a:r>
            <a:r>
              <a:rPr lang="zh-CN" altLang="en-US" sz="3600" dirty="0" smtClean="0">
                <a:solidFill>
                  <a:srgbClr val="0000FF"/>
                </a:solidFill>
                <a:latin typeface="楷体_GB2312" pitchFamily="49" charset="-122"/>
              </a:rPr>
              <a:t>解码算法的</a:t>
            </a:r>
            <a:r>
              <a:rPr lang="zh-CN" altLang="en-US" sz="3600" dirty="0">
                <a:solidFill>
                  <a:srgbClr val="0000FF"/>
                </a:solidFill>
                <a:latin typeface="楷体_GB2312" pitchFamily="49" charset="-122"/>
              </a:rPr>
              <a:t>数据结构设计</a:t>
            </a:r>
            <a:endParaRPr lang="zh-CN" altLang="en-US" sz="3600" dirty="0"/>
          </a:p>
        </p:txBody>
      </p:sp>
      <p:sp>
        <p:nvSpPr>
          <p:cNvPr id="30" name="Rectangle 2"/>
          <p:cNvSpPr>
            <a:spLocks noChangeArrowheads="1"/>
          </p:cNvSpPr>
          <p:nvPr/>
        </p:nvSpPr>
        <p:spPr bwMode="auto">
          <a:xfrm>
            <a:off x="2063552" y="6453336"/>
            <a:ext cx="5410200" cy="400110"/>
          </a:xfrm>
          <a:prstGeom prst="rect">
            <a:avLst/>
          </a:prstGeom>
          <a:noFill/>
          <a:ln w="9525">
            <a:noFill/>
            <a:miter lim="800000"/>
            <a:headEnd/>
            <a:tailEnd/>
          </a:ln>
        </p:spPr>
        <p:txBody>
          <a:bodyPr>
            <a:spAutoFit/>
          </a:bodyPr>
          <a:lstStyle/>
          <a:p>
            <a:pPr algn="ctr" eaLnBrk="1" hangingPunct="1">
              <a:defRPr/>
            </a:pPr>
            <a:r>
              <a:rPr lang="zh-CN" altLang="en-US" sz="2000" dirty="0">
                <a:latin typeface="Times New Roman" pitchFamily="18" charset="0"/>
                <a:ea typeface="+mn-ea"/>
                <a:cs typeface="Times New Roman" pitchFamily="18" charset="0"/>
              </a:rPr>
              <a:t>哈夫曼编码数组</a:t>
            </a:r>
            <a:r>
              <a:rPr lang="en-US" altLang="zh-CN" sz="2000" dirty="0" err="1">
                <a:latin typeface="Times New Roman" pitchFamily="18" charset="0"/>
                <a:ea typeface="+mn-ea"/>
                <a:cs typeface="Times New Roman" pitchFamily="18" charset="0"/>
              </a:rPr>
              <a:t>haffCode</a:t>
            </a:r>
            <a:r>
              <a:rPr lang="en-US" altLang="zh-CN" sz="2000" dirty="0">
                <a:latin typeface="Times New Roman" pitchFamily="18" charset="0"/>
                <a:ea typeface="+mn-ea"/>
                <a:cs typeface="Times New Roman" pitchFamily="18" charset="0"/>
              </a:rPr>
              <a:t>[ ]</a:t>
            </a:r>
            <a:r>
              <a:rPr lang="zh-CN" altLang="en-US" sz="2000" dirty="0">
                <a:latin typeface="Times New Roman" pitchFamily="18" charset="0"/>
                <a:ea typeface="+mn-ea"/>
                <a:cs typeface="Times New Roman" pitchFamily="18" charset="0"/>
              </a:rPr>
              <a:t>的结果</a:t>
            </a:r>
          </a:p>
        </p:txBody>
      </p:sp>
      <p:grpSp>
        <p:nvGrpSpPr>
          <p:cNvPr id="31" name="Group 3"/>
          <p:cNvGrpSpPr>
            <a:grpSpLocks/>
          </p:cNvGrpSpPr>
          <p:nvPr/>
        </p:nvGrpSpPr>
        <p:grpSpPr bwMode="auto">
          <a:xfrm>
            <a:off x="2229388" y="4722491"/>
            <a:ext cx="5435468" cy="1658838"/>
            <a:chOff x="-3" y="-3"/>
            <a:chExt cx="1890" cy="1542"/>
          </a:xfrm>
        </p:grpSpPr>
        <p:grpSp>
          <p:nvGrpSpPr>
            <p:cNvPr id="32" name="Group 4"/>
            <p:cNvGrpSpPr>
              <a:grpSpLocks/>
            </p:cNvGrpSpPr>
            <p:nvPr/>
          </p:nvGrpSpPr>
          <p:grpSpPr bwMode="auto">
            <a:xfrm>
              <a:off x="0" y="0"/>
              <a:ext cx="1884" cy="1536"/>
              <a:chOff x="0" y="0"/>
              <a:chExt cx="1884" cy="1536"/>
            </a:xfrm>
          </p:grpSpPr>
          <p:grpSp>
            <p:nvGrpSpPr>
              <p:cNvPr id="34" name="Group 5"/>
              <p:cNvGrpSpPr>
                <a:grpSpLocks/>
              </p:cNvGrpSpPr>
              <p:nvPr/>
            </p:nvGrpSpPr>
            <p:grpSpPr bwMode="auto">
              <a:xfrm>
                <a:off x="0" y="0"/>
                <a:ext cx="323" cy="384"/>
                <a:chOff x="0" y="0"/>
                <a:chExt cx="323" cy="384"/>
              </a:xfrm>
            </p:grpSpPr>
            <p:sp>
              <p:nvSpPr>
                <p:cNvPr id="104"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105"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5" name="Group 8"/>
              <p:cNvGrpSpPr>
                <a:grpSpLocks/>
              </p:cNvGrpSpPr>
              <p:nvPr/>
            </p:nvGrpSpPr>
            <p:grpSpPr bwMode="auto">
              <a:xfrm>
                <a:off x="323" y="0"/>
                <a:ext cx="353" cy="384"/>
                <a:chOff x="323" y="0"/>
                <a:chExt cx="353" cy="384"/>
              </a:xfrm>
            </p:grpSpPr>
            <p:sp>
              <p:nvSpPr>
                <p:cNvPr id="102"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103"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6" name="Group 11"/>
              <p:cNvGrpSpPr>
                <a:grpSpLocks/>
              </p:cNvGrpSpPr>
              <p:nvPr/>
            </p:nvGrpSpPr>
            <p:grpSpPr bwMode="auto">
              <a:xfrm>
                <a:off x="676" y="0"/>
                <a:ext cx="302" cy="384"/>
                <a:chOff x="676" y="0"/>
                <a:chExt cx="302" cy="384"/>
              </a:xfrm>
            </p:grpSpPr>
            <p:sp>
              <p:nvSpPr>
                <p:cNvPr id="100"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101"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7" name="Group 14"/>
              <p:cNvGrpSpPr>
                <a:grpSpLocks/>
              </p:cNvGrpSpPr>
              <p:nvPr/>
            </p:nvGrpSpPr>
            <p:grpSpPr bwMode="auto">
              <a:xfrm>
                <a:off x="978" y="0"/>
                <a:ext cx="302" cy="384"/>
                <a:chOff x="978" y="0"/>
                <a:chExt cx="302" cy="384"/>
              </a:xfrm>
            </p:grpSpPr>
            <p:sp>
              <p:nvSpPr>
                <p:cNvPr id="98"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99"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8" name="Group 17"/>
              <p:cNvGrpSpPr>
                <a:grpSpLocks/>
              </p:cNvGrpSpPr>
              <p:nvPr/>
            </p:nvGrpSpPr>
            <p:grpSpPr bwMode="auto">
              <a:xfrm>
                <a:off x="1280" y="0"/>
                <a:ext cx="302" cy="384"/>
                <a:chOff x="1280" y="0"/>
                <a:chExt cx="302" cy="384"/>
              </a:xfrm>
            </p:grpSpPr>
            <p:sp>
              <p:nvSpPr>
                <p:cNvPr id="96"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7"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9" name="Group 20"/>
              <p:cNvGrpSpPr>
                <a:grpSpLocks/>
              </p:cNvGrpSpPr>
              <p:nvPr/>
            </p:nvGrpSpPr>
            <p:grpSpPr bwMode="auto">
              <a:xfrm>
                <a:off x="1582" y="0"/>
                <a:ext cx="302" cy="384"/>
                <a:chOff x="1582" y="0"/>
                <a:chExt cx="302" cy="384"/>
              </a:xfrm>
            </p:grpSpPr>
            <p:sp>
              <p:nvSpPr>
                <p:cNvPr id="94"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5"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0" name="Group 23"/>
              <p:cNvGrpSpPr>
                <a:grpSpLocks/>
              </p:cNvGrpSpPr>
              <p:nvPr/>
            </p:nvGrpSpPr>
            <p:grpSpPr bwMode="auto">
              <a:xfrm>
                <a:off x="0" y="384"/>
                <a:ext cx="323" cy="384"/>
                <a:chOff x="0" y="384"/>
                <a:chExt cx="323" cy="384"/>
              </a:xfrm>
            </p:grpSpPr>
            <p:sp>
              <p:nvSpPr>
                <p:cNvPr id="92"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93"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1" name="Group 26"/>
              <p:cNvGrpSpPr>
                <a:grpSpLocks/>
              </p:cNvGrpSpPr>
              <p:nvPr/>
            </p:nvGrpSpPr>
            <p:grpSpPr bwMode="auto">
              <a:xfrm>
                <a:off x="323" y="384"/>
                <a:ext cx="353" cy="384"/>
                <a:chOff x="323" y="384"/>
                <a:chExt cx="353" cy="384"/>
              </a:xfrm>
            </p:grpSpPr>
            <p:sp>
              <p:nvSpPr>
                <p:cNvPr id="90"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1"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2" name="Group 29"/>
              <p:cNvGrpSpPr>
                <a:grpSpLocks/>
              </p:cNvGrpSpPr>
              <p:nvPr/>
            </p:nvGrpSpPr>
            <p:grpSpPr bwMode="auto">
              <a:xfrm>
                <a:off x="676" y="384"/>
                <a:ext cx="302" cy="384"/>
                <a:chOff x="676" y="384"/>
                <a:chExt cx="302" cy="384"/>
              </a:xfrm>
            </p:grpSpPr>
            <p:sp>
              <p:nvSpPr>
                <p:cNvPr id="88"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89"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3" name="Group 32"/>
              <p:cNvGrpSpPr>
                <a:grpSpLocks/>
              </p:cNvGrpSpPr>
              <p:nvPr/>
            </p:nvGrpSpPr>
            <p:grpSpPr bwMode="auto">
              <a:xfrm>
                <a:off x="978" y="384"/>
                <a:ext cx="302" cy="384"/>
                <a:chOff x="978" y="384"/>
                <a:chExt cx="302" cy="384"/>
              </a:xfrm>
            </p:grpSpPr>
            <p:sp>
              <p:nvSpPr>
                <p:cNvPr id="86"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7"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4" name="Group 35"/>
              <p:cNvGrpSpPr>
                <a:grpSpLocks/>
              </p:cNvGrpSpPr>
              <p:nvPr/>
            </p:nvGrpSpPr>
            <p:grpSpPr bwMode="auto">
              <a:xfrm>
                <a:off x="1280" y="384"/>
                <a:ext cx="302" cy="384"/>
                <a:chOff x="1280" y="384"/>
                <a:chExt cx="302" cy="384"/>
              </a:xfrm>
            </p:grpSpPr>
            <p:sp>
              <p:nvSpPr>
                <p:cNvPr id="84"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5"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5" name="Group 38"/>
              <p:cNvGrpSpPr>
                <a:grpSpLocks/>
              </p:cNvGrpSpPr>
              <p:nvPr/>
            </p:nvGrpSpPr>
            <p:grpSpPr bwMode="auto">
              <a:xfrm>
                <a:off x="1582" y="384"/>
                <a:ext cx="302" cy="384"/>
                <a:chOff x="1582" y="384"/>
                <a:chExt cx="302" cy="384"/>
              </a:xfrm>
            </p:grpSpPr>
            <p:sp>
              <p:nvSpPr>
                <p:cNvPr id="82"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83"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6" name="Group 41"/>
              <p:cNvGrpSpPr>
                <a:grpSpLocks/>
              </p:cNvGrpSpPr>
              <p:nvPr/>
            </p:nvGrpSpPr>
            <p:grpSpPr bwMode="auto">
              <a:xfrm>
                <a:off x="0" y="768"/>
                <a:ext cx="323" cy="384"/>
                <a:chOff x="0" y="768"/>
                <a:chExt cx="323" cy="384"/>
              </a:xfrm>
            </p:grpSpPr>
            <p:sp>
              <p:nvSpPr>
                <p:cNvPr id="80"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81"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7" name="Group 44"/>
              <p:cNvGrpSpPr>
                <a:grpSpLocks/>
              </p:cNvGrpSpPr>
              <p:nvPr/>
            </p:nvGrpSpPr>
            <p:grpSpPr bwMode="auto">
              <a:xfrm>
                <a:off x="323" y="768"/>
                <a:ext cx="353" cy="384"/>
                <a:chOff x="323" y="768"/>
                <a:chExt cx="353" cy="384"/>
              </a:xfrm>
            </p:grpSpPr>
            <p:sp>
              <p:nvSpPr>
                <p:cNvPr id="78"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79"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8" name="Group 47"/>
              <p:cNvGrpSpPr>
                <a:grpSpLocks/>
              </p:cNvGrpSpPr>
              <p:nvPr/>
            </p:nvGrpSpPr>
            <p:grpSpPr bwMode="auto">
              <a:xfrm>
                <a:off x="676" y="768"/>
                <a:ext cx="302" cy="384"/>
                <a:chOff x="676" y="768"/>
                <a:chExt cx="302" cy="384"/>
              </a:xfrm>
            </p:grpSpPr>
            <p:sp>
              <p:nvSpPr>
                <p:cNvPr id="76"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7"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9" name="Group 50"/>
              <p:cNvGrpSpPr>
                <a:grpSpLocks/>
              </p:cNvGrpSpPr>
              <p:nvPr/>
            </p:nvGrpSpPr>
            <p:grpSpPr bwMode="auto">
              <a:xfrm>
                <a:off x="978" y="768"/>
                <a:ext cx="302" cy="384"/>
                <a:chOff x="978" y="768"/>
                <a:chExt cx="302" cy="384"/>
              </a:xfrm>
            </p:grpSpPr>
            <p:sp>
              <p:nvSpPr>
                <p:cNvPr id="74"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5"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0" name="Group 53"/>
              <p:cNvGrpSpPr>
                <a:grpSpLocks/>
              </p:cNvGrpSpPr>
              <p:nvPr/>
            </p:nvGrpSpPr>
            <p:grpSpPr bwMode="auto">
              <a:xfrm>
                <a:off x="1280" y="768"/>
                <a:ext cx="302" cy="384"/>
                <a:chOff x="1280" y="768"/>
                <a:chExt cx="302" cy="384"/>
              </a:xfrm>
            </p:grpSpPr>
            <p:sp>
              <p:nvSpPr>
                <p:cNvPr id="72"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2</a:t>
                  </a:r>
                </a:p>
              </p:txBody>
            </p:sp>
            <p:sp>
              <p:nvSpPr>
                <p:cNvPr id="73"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1" name="Group 56"/>
              <p:cNvGrpSpPr>
                <a:grpSpLocks/>
              </p:cNvGrpSpPr>
              <p:nvPr/>
            </p:nvGrpSpPr>
            <p:grpSpPr bwMode="auto">
              <a:xfrm>
                <a:off x="1582" y="768"/>
                <a:ext cx="302" cy="384"/>
                <a:chOff x="1582" y="768"/>
                <a:chExt cx="302" cy="384"/>
              </a:xfrm>
            </p:grpSpPr>
            <p:sp>
              <p:nvSpPr>
                <p:cNvPr id="70"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2400" dirty="0">
                      <a:latin typeface="Times New Roman" pitchFamily="18" charset="0"/>
                      <a:cs typeface="Times New Roman" pitchFamily="18" charset="0"/>
                    </a:rPr>
                    <a:t>5</a:t>
                  </a:r>
                </a:p>
              </p:txBody>
            </p:sp>
            <p:sp>
              <p:nvSpPr>
                <p:cNvPr id="71"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2" name="Group 59"/>
              <p:cNvGrpSpPr>
                <a:grpSpLocks/>
              </p:cNvGrpSpPr>
              <p:nvPr/>
            </p:nvGrpSpPr>
            <p:grpSpPr bwMode="auto">
              <a:xfrm>
                <a:off x="0" y="1152"/>
                <a:ext cx="323" cy="384"/>
                <a:chOff x="0" y="1152"/>
                <a:chExt cx="323" cy="384"/>
              </a:xfrm>
            </p:grpSpPr>
            <p:sp>
              <p:nvSpPr>
                <p:cNvPr id="68"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9"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3" name="Group 62"/>
              <p:cNvGrpSpPr>
                <a:grpSpLocks/>
              </p:cNvGrpSpPr>
              <p:nvPr/>
            </p:nvGrpSpPr>
            <p:grpSpPr bwMode="auto">
              <a:xfrm>
                <a:off x="323" y="1152"/>
                <a:ext cx="353" cy="384"/>
                <a:chOff x="323" y="1152"/>
                <a:chExt cx="353" cy="384"/>
              </a:xfrm>
            </p:grpSpPr>
            <p:sp>
              <p:nvSpPr>
                <p:cNvPr id="66"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7"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4" name="Group 65"/>
              <p:cNvGrpSpPr>
                <a:grpSpLocks/>
              </p:cNvGrpSpPr>
              <p:nvPr/>
            </p:nvGrpSpPr>
            <p:grpSpPr bwMode="auto">
              <a:xfrm>
                <a:off x="676" y="1152"/>
                <a:ext cx="302" cy="384"/>
                <a:chOff x="676" y="1152"/>
                <a:chExt cx="302" cy="384"/>
              </a:xfrm>
            </p:grpSpPr>
            <p:sp>
              <p:nvSpPr>
                <p:cNvPr id="64"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5"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5" name="Group 68"/>
              <p:cNvGrpSpPr>
                <a:grpSpLocks/>
              </p:cNvGrpSpPr>
              <p:nvPr/>
            </p:nvGrpSpPr>
            <p:grpSpPr bwMode="auto">
              <a:xfrm>
                <a:off x="978" y="1152"/>
                <a:ext cx="302" cy="384"/>
                <a:chOff x="978" y="1152"/>
                <a:chExt cx="302" cy="384"/>
              </a:xfrm>
            </p:grpSpPr>
            <p:sp>
              <p:nvSpPr>
                <p:cNvPr id="62"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63"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6" name="Group 71"/>
              <p:cNvGrpSpPr>
                <a:grpSpLocks/>
              </p:cNvGrpSpPr>
              <p:nvPr/>
            </p:nvGrpSpPr>
            <p:grpSpPr bwMode="auto">
              <a:xfrm>
                <a:off x="1280" y="1152"/>
                <a:ext cx="302" cy="384"/>
                <a:chOff x="1280" y="1152"/>
                <a:chExt cx="302" cy="384"/>
              </a:xfrm>
            </p:grpSpPr>
            <p:sp>
              <p:nvSpPr>
                <p:cNvPr id="60"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61"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7" name="Group 74"/>
              <p:cNvGrpSpPr>
                <a:grpSpLocks/>
              </p:cNvGrpSpPr>
              <p:nvPr/>
            </p:nvGrpSpPr>
            <p:grpSpPr bwMode="auto">
              <a:xfrm>
                <a:off x="1582" y="1152"/>
                <a:ext cx="302" cy="384"/>
                <a:chOff x="1582" y="1152"/>
                <a:chExt cx="302" cy="384"/>
              </a:xfrm>
            </p:grpSpPr>
            <p:sp>
              <p:nvSpPr>
                <p:cNvPr id="58"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7</a:t>
                  </a:r>
                </a:p>
              </p:txBody>
            </p:sp>
            <p:sp>
              <p:nvSpPr>
                <p:cNvPr id="59"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sp>
          <p:nvSpPr>
            <p:cNvPr id="33"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sp>
        <p:nvSpPr>
          <p:cNvPr id="106" name="AutoShape 78"/>
          <p:cNvSpPr>
            <a:spLocks/>
          </p:cNvSpPr>
          <p:nvPr/>
        </p:nvSpPr>
        <p:spPr bwMode="auto">
          <a:xfrm rot="16200000">
            <a:off x="3908128" y="2599209"/>
            <a:ext cx="360363" cy="3600450"/>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2400">
              <a:latin typeface="Times New Roman" pitchFamily="18" charset="0"/>
              <a:ea typeface="+mn-ea"/>
              <a:cs typeface="Times New Roman" pitchFamily="18" charset="0"/>
            </a:endParaRPr>
          </a:p>
        </p:txBody>
      </p:sp>
      <p:sp>
        <p:nvSpPr>
          <p:cNvPr id="107" name="Rectangle 79"/>
          <p:cNvSpPr>
            <a:spLocks noChangeArrowheads="1"/>
          </p:cNvSpPr>
          <p:nvPr/>
        </p:nvSpPr>
        <p:spPr bwMode="auto">
          <a:xfrm>
            <a:off x="3872410" y="3789040"/>
            <a:ext cx="544513" cy="461962"/>
          </a:xfrm>
          <a:prstGeom prst="rect">
            <a:avLst/>
          </a:prstGeom>
          <a:noFill/>
          <a:ln w="9525">
            <a:noFill/>
            <a:miter lim="800000"/>
            <a:headEnd/>
            <a:tailEnd/>
          </a:ln>
        </p:spPr>
        <p:txBody>
          <a:bodyPr wrap="none">
            <a:spAutoFit/>
          </a:bodyPr>
          <a:lstStyle/>
          <a:p>
            <a:pPr>
              <a:defRPr/>
            </a:pPr>
            <a:r>
              <a:rPr lang="en-US" altLang="zh-CN" sz="2400">
                <a:latin typeface="Times New Roman" pitchFamily="18" charset="0"/>
                <a:ea typeface="+mn-ea"/>
                <a:cs typeface="Times New Roman" pitchFamily="18" charset="0"/>
              </a:rPr>
              <a:t>bit</a:t>
            </a:r>
            <a:endParaRPr lang="zh-CN" altLang="en-US" sz="2400">
              <a:latin typeface="Times New Roman" pitchFamily="18" charset="0"/>
              <a:ea typeface="+mn-ea"/>
              <a:cs typeface="Times New Roman" pitchFamily="18" charset="0"/>
            </a:endParaRPr>
          </a:p>
        </p:txBody>
      </p:sp>
      <p:sp>
        <p:nvSpPr>
          <p:cNvPr id="108" name="Rectangle 80"/>
          <p:cNvSpPr>
            <a:spLocks noChangeArrowheads="1"/>
          </p:cNvSpPr>
          <p:nvPr/>
        </p:nvSpPr>
        <p:spPr bwMode="auto">
          <a:xfrm>
            <a:off x="6704510" y="4044628"/>
            <a:ext cx="1057275"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weight</a:t>
            </a:r>
            <a:endParaRPr lang="zh-CN" altLang="en-US" sz="2400" dirty="0">
              <a:latin typeface="Times New Roman" pitchFamily="18" charset="0"/>
              <a:ea typeface="+mn-ea"/>
              <a:cs typeface="Times New Roman" pitchFamily="18" charset="0"/>
            </a:endParaRPr>
          </a:p>
        </p:txBody>
      </p:sp>
      <p:sp>
        <p:nvSpPr>
          <p:cNvPr id="109" name="Rectangle 81"/>
          <p:cNvSpPr>
            <a:spLocks noChangeArrowheads="1"/>
          </p:cNvSpPr>
          <p:nvPr/>
        </p:nvSpPr>
        <p:spPr bwMode="auto">
          <a:xfrm>
            <a:off x="5969497" y="4044628"/>
            <a:ext cx="800100"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start</a:t>
            </a:r>
            <a:endParaRPr lang="zh-CN" altLang="en-US" sz="2400" dirty="0">
              <a:latin typeface="Times New Roman" pitchFamily="18" charset="0"/>
              <a:ea typeface="+mn-ea"/>
              <a:cs typeface="Times New Roman" pitchFamily="18" charset="0"/>
            </a:endParaRPr>
          </a:p>
        </p:txBody>
      </p:sp>
      <p:sp>
        <p:nvSpPr>
          <p:cNvPr id="110" name="Rectangle 82"/>
          <p:cNvSpPr>
            <a:spLocks noChangeArrowheads="1"/>
          </p:cNvSpPr>
          <p:nvPr/>
        </p:nvSpPr>
        <p:spPr bwMode="auto">
          <a:xfrm>
            <a:off x="2159497" y="4357365"/>
            <a:ext cx="3954462" cy="461962"/>
          </a:xfrm>
          <a:prstGeom prst="rect">
            <a:avLst/>
          </a:prstGeom>
          <a:noFill/>
          <a:ln w="9525">
            <a:noFill/>
            <a:miter lim="800000"/>
            <a:headEnd/>
            <a:tailEnd/>
          </a:ln>
        </p:spPr>
        <p:txBody>
          <a:bodyPr wrap="none">
            <a:spAutoFit/>
          </a:bodyPr>
          <a:lstStyle/>
          <a:p>
            <a:pPr eaLnBrk="1" hangingPunct="1">
              <a:defRPr/>
            </a:pPr>
            <a:r>
              <a:rPr lang="zh-CN" alt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0           1          2          3      </a:t>
            </a:r>
          </a:p>
        </p:txBody>
      </p:sp>
      <p:grpSp>
        <p:nvGrpSpPr>
          <p:cNvPr id="111" name="Group 54"/>
          <p:cNvGrpSpPr>
            <a:grpSpLocks/>
          </p:cNvGrpSpPr>
          <p:nvPr/>
        </p:nvGrpSpPr>
        <p:grpSpPr bwMode="auto">
          <a:xfrm>
            <a:off x="8328249" y="3706019"/>
            <a:ext cx="2259013" cy="3111500"/>
            <a:chOff x="1409" y="2072"/>
            <a:chExt cx="1423" cy="1960"/>
          </a:xfrm>
        </p:grpSpPr>
        <p:sp>
          <p:nvSpPr>
            <p:cNvPr id="112"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3"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14"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7"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118"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19"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120"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3"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124"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5"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26"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7"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9</a:t>
              </a:r>
            </a:p>
          </p:txBody>
        </p:sp>
        <p:sp>
          <p:nvSpPr>
            <p:cNvPr id="128"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9"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16</a:t>
              </a:r>
            </a:p>
          </p:txBody>
        </p:sp>
        <p:sp>
          <p:nvSpPr>
            <p:cNvPr id="130"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9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178" y="124752"/>
            <a:ext cx="8820150" cy="683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eaLnBrk="1" hangingPunct="1"/>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HaffmanCode</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HaffNode</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 ],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n, Code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 ])</a:t>
            </a:r>
          </a:p>
          <a:p>
            <a:pPr algn="just" eaLnBrk="1" hangingPunct="1"/>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已知哈夫曼树，求其中</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sz="1800" dirty="0">
                <a:solidFill>
                  <a:schemeClr val="accent5">
                    <a:lumMod val="50000"/>
                  </a:schemeClr>
                </a:solidFill>
                <a:latin typeface="Times New Roman" pitchFamily="18" charset="0"/>
                <a:cs typeface="Times New Roman" pitchFamily="18" charset="0"/>
              </a:rPr>
              <a:t>/</a:t>
            </a:r>
          </a:p>
          <a:p>
            <a:pPr algn="just" eaLnBrk="1" hangingPunct="1"/>
            <a:r>
              <a:rPr lang="en-US" altLang="zh-CN" dirty="0">
                <a:latin typeface="Times New Roman" pitchFamily="18" charset="0"/>
                <a:cs typeface="Times New Roman" pitchFamily="18" charset="0"/>
              </a:rPr>
              <a:t>{	Code *cd = (Code *)</a:t>
            </a:r>
            <a:r>
              <a:rPr lang="en-US" altLang="zh-CN" dirty="0" err="1">
                <a:latin typeface="Times New Roman" pitchFamily="18" charset="0"/>
                <a:cs typeface="Times New Roman" pitchFamily="18" charset="0"/>
              </a:rPr>
              <a:t>malloc</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sizeof</a:t>
            </a:r>
            <a:r>
              <a:rPr lang="en-US" altLang="zh-CN" dirty="0">
                <a:latin typeface="Times New Roman" pitchFamily="18" charset="0"/>
                <a:cs typeface="Times New Roman" pitchFamily="18" charset="0"/>
              </a:rPr>
              <a:t>(Code));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缓冲数组</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 j, child, parent; 		</a:t>
            </a:r>
            <a:r>
              <a:rPr lang="en-US" altLang="zh-CN" sz="1800" dirty="0">
                <a:solidFill>
                  <a:schemeClr val="accent5">
                    <a:lumMod val="50000"/>
                  </a:schemeClr>
                </a:solidFill>
                <a:latin typeface="Times New Roman" pitchFamily="18" charset="0"/>
                <a:cs typeface="Times New Roman" pitchFamily="18" charset="0"/>
              </a:rPr>
              <a:t>//</a:t>
            </a:r>
            <a:r>
              <a:rPr lang="en-US" altLang="zh-CN" sz="1800" dirty="0" err="1">
                <a:solidFill>
                  <a:schemeClr val="accent5">
                    <a:lumMod val="50000"/>
                  </a:schemeClr>
                </a:solidFill>
                <a:latin typeface="Times New Roman" pitchFamily="18" charset="0"/>
                <a:cs typeface="Times New Roman" pitchFamily="18" charset="0"/>
              </a:rPr>
              <a:t>child,parent</a:t>
            </a:r>
            <a:r>
              <a:rPr lang="zh-CN" altLang="en-US" sz="1800" dirty="0">
                <a:solidFill>
                  <a:schemeClr val="accent5">
                    <a:lumMod val="50000"/>
                  </a:schemeClr>
                </a:solidFill>
                <a:latin typeface="Times New Roman" pitchFamily="18" charset="0"/>
                <a:cs typeface="Times New Roman" pitchFamily="18" charset="0"/>
              </a:rPr>
              <a:t>是遍历指针</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for(i = 0; i &lt; n; i++)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求</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dirty="0">
                <a:latin typeface="Times New Roman" pitchFamily="18" charset="0"/>
                <a:cs typeface="Times New Roman" pitchFamily="18" charset="0"/>
              </a:rPr>
              <a:t>	</a:t>
            </a:r>
          </a:p>
          <a:p>
            <a:pPr algn="just"/>
            <a:r>
              <a:rPr lang="en-US" altLang="zh-CN" dirty="0">
                <a:latin typeface="Times New Roman" pitchFamily="18" charset="0"/>
                <a:cs typeface="Times New Roman" pitchFamily="18" charset="0"/>
              </a:rPr>
              <a:t>         	{	</a:t>
            </a:r>
            <a:r>
              <a:rPr lang="en-US" altLang="zh-CN" u="sng" dirty="0">
                <a:latin typeface="Times New Roman" pitchFamily="18" charset="0"/>
                <a:cs typeface="Times New Roman" pitchFamily="18" charset="0"/>
              </a:rPr>
              <a:t>cd-&gt;start = n-1;</a:t>
            </a:r>
            <a:r>
              <a:rPr lang="en-US" altLang="zh-CN" dirty="0">
                <a:latin typeface="Times New Roman" pitchFamily="18" charset="0"/>
              </a:rPr>
              <a:t> 		</a:t>
            </a:r>
            <a:r>
              <a:rPr lang="en-US" altLang="zh-CN" sz="1800" dirty="0">
                <a:solidFill>
                  <a:schemeClr val="accent5">
                    <a:lumMod val="50000"/>
                  </a:schemeClr>
                </a:solidFill>
                <a:latin typeface="Times New Roman" pitchFamily="18" charset="0"/>
              </a:rPr>
              <a:t>//</a:t>
            </a:r>
            <a:r>
              <a:rPr lang="zh-CN" altLang="en-US" sz="1800" dirty="0">
                <a:solidFill>
                  <a:schemeClr val="accent5">
                    <a:lumMod val="50000"/>
                  </a:schemeClr>
                </a:solidFill>
                <a:latin typeface="Times New Roman" pitchFamily="18" charset="0"/>
              </a:rPr>
              <a:t>不等长编码的最后一位为</a:t>
            </a:r>
            <a:r>
              <a:rPr lang="en-US" altLang="zh-CN" sz="1800" dirty="0">
                <a:solidFill>
                  <a:schemeClr val="accent5">
                    <a:lumMod val="50000"/>
                  </a:schemeClr>
                </a:solidFill>
                <a:latin typeface="Times New Roman" pitchFamily="18" charset="0"/>
              </a:rPr>
              <a:t>n-1</a:t>
            </a:r>
          </a:p>
          <a:p>
            <a:pPr algn="just" eaLnBrk="1" hangingPunct="1"/>
            <a:r>
              <a:rPr lang="en-US" altLang="zh-CN" dirty="0">
                <a:latin typeface="Times New Roman" pitchFamily="18" charset="0"/>
                <a:cs typeface="Times New Roman" pitchFamily="18" charset="0"/>
              </a:rPr>
              <a:t>	      	</a:t>
            </a:r>
            <a:r>
              <a:rPr lang="en-US" altLang="zh-CN" u="sng" dirty="0">
                <a:latin typeface="Times New Roman" pitchFamily="18" charset="0"/>
                <a:cs typeface="Times New Roman" pitchFamily="18" charset="0"/>
              </a:rPr>
              <a:t>cd-&gt;weight = </a:t>
            </a:r>
            <a:r>
              <a:rPr lang="en-US" altLang="zh-CN" u="sng" dirty="0" err="1">
                <a:latin typeface="Times New Roman" pitchFamily="18" charset="0"/>
                <a:cs typeface="Times New Roman" pitchFamily="18" charset="0"/>
              </a:rPr>
              <a:t>haffTree</a:t>
            </a:r>
            <a:r>
              <a:rPr lang="en-US" altLang="zh-CN" u="sng" dirty="0">
                <a:latin typeface="Times New Roman" pitchFamily="18" charset="0"/>
                <a:cs typeface="Times New Roman" pitchFamily="18" charset="0"/>
              </a:rPr>
              <a:t>[i].weight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取得编码对应权值的字符</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child = i; 		</a:t>
            </a:r>
            <a:r>
              <a:rPr lang="en-US" altLang="zh-CN" sz="1800" dirty="0">
                <a:solidFill>
                  <a:schemeClr val="accent5">
                    <a:lumMod val="50000"/>
                  </a:schemeClr>
                </a:solidFill>
                <a:latin typeface="Times New Roman" pitchFamily="18" charset="0"/>
                <a:cs typeface="Times New Roman" pitchFamily="18" charset="0"/>
              </a:rPr>
              <a:t>//child</a:t>
            </a:r>
            <a:r>
              <a:rPr lang="zh-CN" altLang="en-US" sz="1800" dirty="0">
                <a:solidFill>
                  <a:schemeClr val="accent5">
                    <a:lumMod val="50000"/>
                  </a:schemeClr>
                </a:solidFill>
                <a:latin typeface="Times New Roman" pitchFamily="18" charset="0"/>
                <a:cs typeface="Times New Roman" pitchFamily="18" charset="0"/>
              </a:rPr>
              <a:t>表示第</a:t>
            </a:r>
            <a:r>
              <a:rPr lang="en-US" altLang="zh-CN" sz="1800" dirty="0">
                <a:solidFill>
                  <a:schemeClr val="accent5">
                    <a:lumMod val="50000"/>
                  </a:schemeClr>
                </a:solidFill>
                <a:latin typeface="Times New Roman" pitchFamily="18" charset="0"/>
                <a:cs typeface="Times New Roman" pitchFamily="18" charset="0"/>
              </a:rPr>
              <a:t>i</a:t>
            </a:r>
            <a:r>
              <a:rPr lang="zh-CN" altLang="en-US" sz="1800" dirty="0">
                <a:solidFill>
                  <a:schemeClr val="accent5">
                    <a:lumMod val="50000"/>
                  </a:schemeClr>
                </a:solidFill>
                <a:latin typeface="Times New Roman" pitchFamily="18" charset="0"/>
                <a:cs typeface="Times New Roman" pitchFamily="18" charset="0"/>
              </a:rPr>
              <a:t>个叶结点的下标</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双亲结点下标</a:t>
            </a:r>
            <a:endParaRPr lang="en-US" altLang="zh-CN" sz="1800" dirty="0">
              <a:solidFill>
                <a:schemeClr val="accent5">
                  <a:lumMod val="50000"/>
                </a:schemeClr>
              </a:solidFill>
              <a:latin typeface="Times New Roman" pitchFamily="18" charset="0"/>
              <a:cs typeface="Times New Roman" pitchFamily="18" charset="0"/>
            </a:endParaRPr>
          </a:p>
          <a:p>
            <a:pPr algn="just"/>
            <a:r>
              <a:rPr lang="en-US" altLang="zh-CN" dirty="0">
                <a:latin typeface="Times New Roman" pitchFamily="18" charset="0"/>
                <a:cs typeface="Times New Roman" pitchFamily="18" charset="0"/>
              </a:rPr>
              <a:t>	     	while (parent != -1)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由叶结点向上直到根结点</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        if(</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[parent].</a:t>
            </a:r>
            <a:r>
              <a:rPr lang="en-US" altLang="zh-CN" dirty="0" err="1">
                <a:latin typeface="Times New Roman" pitchFamily="18" charset="0"/>
                <a:cs typeface="Times New Roman" pitchFamily="18" charset="0"/>
              </a:rPr>
              <a:t>leftChild</a:t>
            </a:r>
            <a:r>
              <a:rPr lang="en-US" altLang="zh-CN" dirty="0">
                <a:latin typeface="Times New Roman" pitchFamily="18" charset="0"/>
                <a:cs typeface="Times New Roman" pitchFamily="18" charset="0"/>
              </a:rPr>
              <a:t> == child)</a:t>
            </a:r>
          </a:p>
          <a:p>
            <a:pPr algn="just" eaLnBrk="1" hangingPunct="1"/>
            <a:r>
              <a:rPr lang="en-US" altLang="zh-CN" dirty="0">
                <a:latin typeface="Times New Roman" pitchFamily="18" charset="0"/>
                <a:cs typeface="Times New Roman" pitchFamily="18" charset="0"/>
              </a:rPr>
              <a:t>		                   cd-&gt;bit[cd-&gt;start] = 0;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左孩子结点编码</a:t>
            </a:r>
            <a:r>
              <a:rPr lang="en-US" altLang="zh-CN" sz="1600" dirty="0">
                <a:solidFill>
                  <a:schemeClr val="accent5">
                    <a:lumMod val="50000"/>
                  </a:schemeClr>
                </a:solidFill>
                <a:latin typeface="+mn-ea"/>
                <a:ea typeface="+mn-ea"/>
                <a:cs typeface="Times New Roman" pitchFamily="18" charset="0"/>
              </a:rPr>
              <a:t>0</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	         else   cd-&gt;bit[cd-&gt;start] = 1;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右孩子结点编码</a:t>
            </a:r>
            <a:r>
              <a:rPr lang="en-US" altLang="zh-CN" sz="1600" dirty="0">
                <a:solidFill>
                  <a:schemeClr val="accent5">
                    <a:lumMod val="50000"/>
                  </a:schemeClr>
                </a:solidFill>
                <a:latin typeface="+mn-ea"/>
                <a:ea typeface="+mn-ea"/>
                <a:cs typeface="Times New Roman" pitchFamily="18" charset="0"/>
              </a:rPr>
              <a:t>1</a:t>
            </a:r>
          </a:p>
          <a:p>
            <a:pPr algn="just" eaLnBrk="1" hangingPunct="1"/>
            <a:r>
              <a:rPr lang="en-US" altLang="zh-CN" dirty="0">
                <a:latin typeface="Times New Roman" pitchFamily="18" charset="0"/>
                <a:cs typeface="Times New Roman" pitchFamily="18" charset="0"/>
              </a:rPr>
              <a:t>		         cd-&gt;start--;</a:t>
            </a:r>
          </a:p>
          <a:p>
            <a:pPr algn="just" eaLnBrk="1" hangingPunct="1"/>
            <a:r>
              <a:rPr lang="en-US" altLang="zh-CN" dirty="0">
                <a:latin typeface="Times New Roman" pitchFamily="18" charset="0"/>
                <a:cs typeface="Times New Roman" pitchFamily="18" charset="0"/>
              </a:rPr>
              <a:t>		         child = parent;</a:t>
            </a: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a:t>
            </a:r>
          </a:p>
          <a:p>
            <a:pPr algn="just" eaLnBrk="1" hangingPunct="1"/>
            <a:r>
              <a:rPr lang="en-US" altLang="zh-CN" dirty="0">
                <a:latin typeface="Times New Roman" pitchFamily="18" charset="0"/>
                <a:cs typeface="Times New Roman" pitchFamily="18" charset="0"/>
              </a:rPr>
              <a:t>		}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保存叶结点的编码和不等长编码的起始位</a:t>
            </a:r>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for(j = cd-&gt;start+1; j &lt; n; j++)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[i].bit[j] = cd-&gt;bit[j];</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[i].start  = cd-&gt;start + 1;</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[i].weight = cd-&gt;weight;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保存编码对应的权值</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a:t>
            </a:r>
          </a:p>
        </p:txBody>
      </p:sp>
      <p:sp>
        <p:nvSpPr>
          <p:cNvPr id="5" name="TextBox 4"/>
          <p:cNvSpPr txBox="1"/>
          <p:nvPr/>
        </p:nvSpPr>
        <p:spPr>
          <a:xfrm>
            <a:off x="130952" y="1844824"/>
            <a:ext cx="492443" cy="3728510"/>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基于静态链表的哈夫曼编码算法</a:t>
            </a:r>
            <a:endParaRPr lang="zh-CN" altLang="en-US" sz="2000" dirty="0">
              <a:solidFill>
                <a:srgbClr val="0000FF"/>
              </a:solidFill>
            </a:endParaRPr>
          </a:p>
        </p:txBody>
      </p:sp>
      <p:grpSp>
        <p:nvGrpSpPr>
          <p:cNvPr id="173" name="组合 150"/>
          <p:cNvGrpSpPr>
            <a:grpSpLocks/>
          </p:cNvGrpSpPr>
          <p:nvPr/>
        </p:nvGrpSpPr>
        <p:grpSpPr bwMode="auto">
          <a:xfrm>
            <a:off x="9192344" y="4368523"/>
            <a:ext cx="2880320" cy="2084813"/>
            <a:chOff x="474710" y="1915604"/>
            <a:chExt cx="8842456" cy="3814962"/>
          </a:xfrm>
          <a:solidFill>
            <a:srgbClr val="006600"/>
          </a:solidFill>
        </p:grpSpPr>
        <p:grpSp>
          <p:nvGrpSpPr>
            <p:cNvPr id="174" name="Group 5"/>
            <p:cNvGrpSpPr>
              <a:grpSpLocks/>
            </p:cNvGrpSpPr>
            <p:nvPr/>
          </p:nvGrpSpPr>
          <p:grpSpPr bwMode="auto">
            <a:xfrm>
              <a:off x="474710" y="1989882"/>
              <a:ext cx="1473743" cy="463933"/>
              <a:chOff x="0" y="0"/>
              <a:chExt cx="619" cy="381"/>
            </a:xfrm>
            <a:grpFill/>
          </p:grpSpPr>
          <p:sp>
            <p:nvSpPr>
              <p:cNvPr id="316" name="Rectangle 7"/>
              <p:cNvSpPr>
                <a:spLocks noChangeArrowheads="1"/>
              </p:cNvSpPr>
              <p:nvPr/>
            </p:nvSpPr>
            <p:spPr bwMode="auto">
              <a:xfrm>
                <a:off x="0"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7" name="Rectangle 6"/>
              <p:cNvSpPr>
                <a:spLocks noChangeArrowheads="1"/>
              </p:cNvSpPr>
              <p:nvPr/>
            </p:nvSpPr>
            <p:spPr bwMode="auto">
              <a:xfrm>
                <a:off x="43" y="0"/>
                <a:ext cx="533" cy="381"/>
              </a:xfrm>
              <a:prstGeom prst="rect">
                <a:avLst/>
              </a:prstGeom>
              <a:grpFill/>
              <a:ln w="9525">
                <a:noFill/>
                <a:miter lim="800000"/>
                <a:headEnd/>
                <a:tailEnd/>
              </a:ln>
            </p:spPr>
            <p:txBody>
              <a:bodyPr anchor="ctr"/>
              <a:lstStyle/>
              <a:p>
                <a:pPr algn="ctr" eaLnBrk="1" hangingPunct="1">
                  <a:defRPr/>
                </a:pPr>
                <a:r>
                  <a:rPr lang="zh-CN" altLang="en-US" sz="1100" dirty="0">
                    <a:solidFill>
                      <a:schemeClr val="bg1"/>
                    </a:solidFill>
                    <a:latin typeface="Times New Roman" pitchFamily="18" charset="0"/>
                    <a:ea typeface="+mn-ea"/>
                    <a:cs typeface="Times New Roman" pitchFamily="18" charset="0"/>
                  </a:rPr>
                  <a:t>下标</a:t>
                </a:r>
              </a:p>
            </p:txBody>
          </p:sp>
        </p:grpSp>
        <p:grpSp>
          <p:nvGrpSpPr>
            <p:cNvPr id="175" name="Group 8"/>
            <p:cNvGrpSpPr>
              <a:grpSpLocks/>
            </p:cNvGrpSpPr>
            <p:nvPr/>
          </p:nvGrpSpPr>
          <p:grpSpPr bwMode="auto">
            <a:xfrm>
              <a:off x="1948453" y="1989882"/>
              <a:ext cx="1473743" cy="463933"/>
              <a:chOff x="619" y="0"/>
              <a:chExt cx="619" cy="381"/>
            </a:xfrm>
            <a:grpFill/>
          </p:grpSpPr>
          <p:sp>
            <p:nvSpPr>
              <p:cNvPr id="314" name="Rectangle 10"/>
              <p:cNvSpPr>
                <a:spLocks noChangeArrowheads="1"/>
              </p:cNvSpPr>
              <p:nvPr/>
            </p:nvSpPr>
            <p:spPr bwMode="auto">
              <a:xfrm>
                <a:off x="619"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5" name="Rectangle 9"/>
              <p:cNvSpPr>
                <a:spLocks noChangeArrowheads="1"/>
              </p:cNvSpPr>
              <p:nvPr/>
            </p:nvSpPr>
            <p:spPr bwMode="auto">
              <a:xfrm>
                <a:off x="662"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weight</a:t>
                </a:r>
              </a:p>
            </p:txBody>
          </p:sp>
        </p:grpSp>
        <p:grpSp>
          <p:nvGrpSpPr>
            <p:cNvPr id="176" name="Group 11"/>
            <p:cNvGrpSpPr>
              <a:grpSpLocks/>
            </p:cNvGrpSpPr>
            <p:nvPr/>
          </p:nvGrpSpPr>
          <p:grpSpPr bwMode="auto">
            <a:xfrm>
              <a:off x="3341246" y="1915604"/>
              <a:ext cx="1659448" cy="573523"/>
              <a:chOff x="1204" y="-61"/>
              <a:chExt cx="697" cy="471"/>
            </a:xfrm>
            <a:grpFill/>
          </p:grpSpPr>
          <p:sp>
            <p:nvSpPr>
              <p:cNvPr id="312" name="Rectangle 13"/>
              <p:cNvSpPr>
                <a:spLocks noChangeArrowheads="1"/>
              </p:cNvSpPr>
              <p:nvPr/>
            </p:nvSpPr>
            <p:spPr bwMode="auto">
              <a:xfrm>
                <a:off x="1238" y="0"/>
                <a:ext cx="619" cy="382"/>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3" name="Rectangle 12"/>
              <p:cNvSpPr>
                <a:spLocks noChangeArrowheads="1"/>
              </p:cNvSpPr>
              <p:nvPr/>
            </p:nvSpPr>
            <p:spPr bwMode="auto">
              <a:xfrm>
                <a:off x="1204" y="-61"/>
                <a:ext cx="697" cy="471"/>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leftChild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7" name="Group 14"/>
            <p:cNvGrpSpPr>
              <a:grpSpLocks/>
            </p:cNvGrpSpPr>
            <p:nvPr/>
          </p:nvGrpSpPr>
          <p:grpSpPr bwMode="auto">
            <a:xfrm>
              <a:off x="4788800" y="1989882"/>
              <a:ext cx="1726112" cy="463933"/>
              <a:chOff x="1812" y="0"/>
              <a:chExt cx="725" cy="381"/>
            </a:xfrm>
            <a:grpFill/>
          </p:grpSpPr>
          <p:sp>
            <p:nvSpPr>
              <p:cNvPr id="310" name="Rectangle 16"/>
              <p:cNvSpPr>
                <a:spLocks noChangeArrowheads="1"/>
              </p:cNvSpPr>
              <p:nvPr/>
            </p:nvSpPr>
            <p:spPr bwMode="auto">
              <a:xfrm>
                <a:off x="1857"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1" name="Rectangle 15"/>
              <p:cNvSpPr>
                <a:spLocks noChangeArrowheads="1"/>
              </p:cNvSpPr>
              <p:nvPr/>
            </p:nvSpPr>
            <p:spPr bwMode="auto">
              <a:xfrm>
                <a:off x="1812" y="0"/>
                <a:ext cx="725" cy="352"/>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rightChild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8" name="Group 17"/>
            <p:cNvGrpSpPr>
              <a:grpSpLocks/>
            </p:cNvGrpSpPr>
            <p:nvPr/>
          </p:nvGrpSpPr>
          <p:grpSpPr bwMode="auto">
            <a:xfrm>
              <a:off x="6369680" y="1989882"/>
              <a:ext cx="1473743" cy="463933"/>
              <a:chOff x="2476" y="0"/>
              <a:chExt cx="619" cy="381"/>
            </a:xfrm>
            <a:grpFill/>
          </p:grpSpPr>
          <p:sp>
            <p:nvSpPr>
              <p:cNvPr id="308" name="Rectangle 19"/>
              <p:cNvSpPr>
                <a:spLocks noChangeArrowheads="1"/>
              </p:cNvSpPr>
              <p:nvPr/>
            </p:nvSpPr>
            <p:spPr bwMode="auto">
              <a:xfrm>
                <a:off x="2476"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9" name="Rectangle 18"/>
              <p:cNvSpPr>
                <a:spLocks noChangeArrowheads="1"/>
              </p:cNvSpPr>
              <p:nvPr/>
            </p:nvSpPr>
            <p:spPr bwMode="auto">
              <a:xfrm>
                <a:off x="2519"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parent</a:t>
                </a:r>
              </a:p>
            </p:txBody>
          </p:sp>
        </p:grpSp>
        <p:grpSp>
          <p:nvGrpSpPr>
            <p:cNvPr id="179" name="Group 20"/>
            <p:cNvGrpSpPr>
              <a:grpSpLocks/>
            </p:cNvGrpSpPr>
            <p:nvPr/>
          </p:nvGrpSpPr>
          <p:grpSpPr bwMode="auto">
            <a:xfrm>
              <a:off x="7843423" y="1989882"/>
              <a:ext cx="1473743" cy="463933"/>
              <a:chOff x="3095" y="0"/>
              <a:chExt cx="619" cy="381"/>
            </a:xfrm>
            <a:grpFill/>
          </p:grpSpPr>
          <p:sp>
            <p:nvSpPr>
              <p:cNvPr id="306" name="Rectangle 22"/>
              <p:cNvSpPr>
                <a:spLocks noChangeArrowheads="1"/>
              </p:cNvSpPr>
              <p:nvPr/>
            </p:nvSpPr>
            <p:spPr bwMode="auto">
              <a:xfrm>
                <a:off x="3095"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7" name="Rectangle 21"/>
              <p:cNvSpPr>
                <a:spLocks noChangeArrowheads="1"/>
              </p:cNvSpPr>
              <p:nvPr/>
            </p:nvSpPr>
            <p:spPr bwMode="auto">
              <a:xfrm>
                <a:off x="3138"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flag</a:t>
                </a:r>
              </a:p>
            </p:txBody>
          </p:sp>
        </p:grpSp>
        <p:grpSp>
          <p:nvGrpSpPr>
            <p:cNvPr id="180" name="Group 23"/>
            <p:cNvGrpSpPr>
              <a:grpSpLocks/>
            </p:cNvGrpSpPr>
            <p:nvPr/>
          </p:nvGrpSpPr>
          <p:grpSpPr bwMode="auto">
            <a:xfrm>
              <a:off x="474710" y="2457467"/>
              <a:ext cx="1473743" cy="467586"/>
              <a:chOff x="0" y="384"/>
              <a:chExt cx="619" cy="384"/>
            </a:xfrm>
            <a:grpFill/>
          </p:grpSpPr>
          <p:sp>
            <p:nvSpPr>
              <p:cNvPr id="304" name="Rectangle 25"/>
              <p:cNvSpPr>
                <a:spLocks noChangeArrowheads="1"/>
              </p:cNvSpPr>
              <p:nvPr/>
            </p:nvSpPr>
            <p:spPr bwMode="auto">
              <a:xfrm>
                <a:off x="0"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5" name="Rectangle 24"/>
              <p:cNvSpPr>
                <a:spLocks noChangeArrowheads="1"/>
              </p:cNvSpPr>
              <p:nvPr/>
            </p:nvSpPr>
            <p:spPr bwMode="auto">
              <a:xfrm>
                <a:off x="43"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181" name="Group 26"/>
            <p:cNvGrpSpPr>
              <a:grpSpLocks/>
            </p:cNvGrpSpPr>
            <p:nvPr/>
          </p:nvGrpSpPr>
          <p:grpSpPr bwMode="auto">
            <a:xfrm>
              <a:off x="1948453" y="2457467"/>
              <a:ext cx="1473743" cy="467586"/>
              <a:chOff x="619" y="384"/>
              <a:chExt cx="619" cy="384"/>
            </a:xfrm>
            <a:grpFill/>
          </p:grpSpPr>
          <p:sp>
            <p:nvSpPr>
              <p:cNvPr id="302" name="Rectangle 28"/>
              <p:cNvSpPr>
                <a:spLocks noChangeArrowheads="1"/>
              </p:cNvSpPr>
              <p:nvPr/>
            </p:nvSpPr>
            <p:spPr bwMode="auto">
              <a:xfrm>
                <a:off x="619"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3" name="Rectangle 27"/>
              <p:cNvSpPr>
                <a:spLocks noChangeArrowheads="1"/>
              </p:cNvSpPr>
              <p:nvPr/>
            </p:nvSpPr>
            <p:spPr bwMode="auto">
              <a:xfrm>
                <a:off x="662"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2" name="Group 29"/>
            <p:cNvGrpSpPr>
              <a:grpSpLocks/>
            </p:cNvGrpSpPr>
            <p:nvPr/>
          </p:nvGrpSpPr>
          <p:grpSpPr bwMode="auto">
            <a:xfrm>
              <a:off x="3422195" y="2457467"/>
              <a:ext cx="1473743" cy="467586"/>
              <a:chOff x="1238" y="384"/>
              <a:chExt cx="619" cy="384"/>
            </a:xfrm>
            <a:grpFill/>
          </p:grpSpPr>
          <p:sp>
            <p:nvSpPr>
              <p:cNvPr id="300" name="Rectangle 31"/>
              <p:cNvSpPr>
                <a:spLocks noChangeArrowheads="1"/>
              </p:cNvSpPr>
              <p:nvPr/>
            </p:nvSpPr>
            <p:spPr bwMode="auto">
              <a:xfrm>
                <a:off x="1238"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1" name="Rectangle 30"/>
              <p:cNvSpPr>
                <a:spLocks noChangeArrowheads="1"/>
              </p:cNvSpPr>
              <p:nvPr/>
            </p:nvSpPr>
            <p:spPr bwMode="auto">
              <a:xfrm>
                <a:off x="1281"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3" name="Group 32"/>
            <p:cNvGrpSpPr>
              <a:grpSpLocks/>
            </p:cNvGrpSpPr>
            <p:nvPr/>
          </p:nvGrpSpPr>
          <p:grpSpPr bwMode="auto">
            <a:xfrm>
              <a:off x="4895938" y="2457467"/>
              <a:ext cx="1473743" cy="467586"/>
              <a:chOff x="1857" y="384"/>
              <a:chExt cx="619" cy="384"/>
            </a:xfrm>
            <a:grpFill/>
          </p:grpSpPr>
          <p:sp>
            <p:nvSpPr>
              <p:cNvPr id="298" name="Rectangle 34"/>
              <p:cNvSpPr>
                <a:spLocks noChangeArrowheads="1"/>
              </p:cNvSpPr>
              <p:nvPr/>
            </p:nvSpPr>
            <p:spPr bwMode="auto">
              <a:xfrm>
                <a:off x="1857"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9" name="Rectangle 33"/>
              <p:cNvSpPr>
                <a:spLocks noChangeArrowheads="1"/>
              </p:cNvSpPr>
              <p:nvPr/>
            </p:nvSpPr>
            <p:spPr bwMode="auto">
              <a:xfrm>
                <a:off x="1900"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4" name="Group 35"/>
            <p:cNvGrpSpPr>
              <a:grpSpLocks/>
            </p:cNvGrpSpPr>
            <p:nvPr/>
          </p:nvGrpSpPr>
          <p:grpSpPr bwMode="auto">
            <a:xfrm>
              <a:off x="6369680" y="2457467"/>
              <a:ext cx="1473743" cy="467586"/>
              <a:chOff x="2476" y="384"/>
              <a:chExt cx="619" cy="384"/>
            </a:xfrm>
            <a:grpFill/>
          </p:grpSpPr>
          <p:sp>
            <p:nvSpPr>
              <p:cNvPr id="296" name="Rectangle 37"/>
              <p:cNvSpPr>
                <a:spLocks noChangeArrowheads="1"/>
              </p:cNvSpPr>
              <p:nvPr/>
            </p:nvSpPr>
            <p:spPr bwMode="auto">
              <a:xfrm>
                <a:off x="2476"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7" name="Rectangle 36"/>
              <p:cNvSpPr>
                <a:spLocks noChangeArrowheads="1"/>
              </p:cNvSpPr>
              <p:nvPr/>
            </p:nvSpPr>
            <p:spPr bwMode="auto">
              <a:xfrm>
                <a:off x="2519"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85" name="Group 38"/>
            <p:cNvGrpSpPr>
              <a:grpSpLocks/>
            </p:cNvGrpSpPr>
            <p:nvPr/>
          </p:nvGrpSpPr>
          <p:grpSpPr bwMode="auto">
            <a:xfrm>
              <a:off x="7843423" y="2457467"/>
              <a:ext cx="1473743" cy="471239"/>
              <a:chOff x="3095" y="384"/>
              <a:chExt cx="619" cy="387"/>
            </a:xfrm>
            <a:grpFill/>
          </p:grpSpPr>
          <p:sp>
            <p:nvSpPr>
              <p:cNvPr id="294" name="Rectangle 40"/>
              <p:cNvSpPr>
                <a:spLocks noChangeArrowheads="1"/>
              </p:cNvSpPr>
              <p:nvPr/>
            </p:nvSpPr>
            <p:spPr bwMode="auto">
              <a:xfrm>
                <a:off x="3095" y="384"/>
                <a:ext cx="619" cy="387"/>
              </a:xfrm>
              <a:prstGeom prst="rect">
                <a:avLst/>
              </a:prstGeom>
              <a:grpFill/>
              <a:ln w="7">
                <a:solidFill>
                  <a:srgbClr val="A0A0A0"/>
                </a:solidFill>
                <a:miter lim="800000"/>
                <a:headEnd/>
                <a:tailEnd/>
              </a:ln>
            </p:spPr>
            <p:txBody>
              <a:bodyPr wrap="none"/>
              <a:lstStyle/>
              <a:p>
                <a:pPr>
                  <a:defRPr/>
                </a:pPr>
                <a:endParaRPr lang="zh-CN" altLang="en-US" sz="1100" dirty="0">
                  <a:solidFill>
                    <a:schemeClr val="bg1"/>
                  </a:solidFill>
                  <a:latin typeface="Times New Roman" pitchFamily="18" charset="0"/>
                  <a:ea typeface="+mn-ea"/>
                  <a:cs typeface="Times New Roman" pitchFamily="18" charset="0"/>
                </a:endParaRPr>
              </a:p>
            </p:txBody>
          </p:sp>
          <p:sp>
            <p:nvSpPr>
              <p:cNvPr id="295" name="Rectangle 39"/>
              <p:cNvSpPr>
                <a:spLocks noChangeArrowheads="1"/>
              </p:cNvSpPr>
              <p:nvPr/>
            </p:nvSpPr>
            <p:spPr bwMode="auto">
              <a:xfrm>
                <a:off x="3138"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6" name="Group 41"/>
            <p:cNvGrpSpPr>
              <a:grpSpLocks/>
            </p:cNvGrpSpPr>
            <p:nvPr/>
          </p:nvGrpSpPr>
          <p:grpSpPr bwMode="auto">
            <a:xfrm>
              <a:off x="474710" y="2925053"/>
              <a:ext cx="1473743" cy="467586"/>
              <a:chOff x="0" y="768"/>
              <a:chExt cx="619" cy="384"/>
            </a:xfrm>
            <a:grpFill/>
          </p:grpSpPr>
          <p:sp>
            <p:nvSpPr>
              <p:cNvPr id="292" name="Rectangle 43"/>
              <p:cNvSpPr>
                <a:spLocks noChangeArrowheads="1"/>
              </p:cNvSpPr>
              <p:nvPr/>
            </p:nvSpPr>
            <p:spPr bwMode="auto">
              <a:xfrm>
                <a:off x="0"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3" name="Rectangle 42"/>
              <p:cNvSpPr>
                <a:spLocks noChangeArrowheads="1"/>
              </p:cNvSpPr>
              <p:nvPr/>
            </p:nvSpPr>
            <p:spPr bwMode="auto">
              <a:xfrm>
                <a:off x="43"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7" name="Group 44"/>
            <p:cNvGrpSpPr>
              <a:grpSpLocks/>
            </p:cNvGrpSpPr>
            <p:nvPr/>
          </p:nvGrpSpPr>
          <p:grpSpPr bwMode="auto">
            <a:xfrm>
              <a:off x="1948453" y="2925053"/>
              <a:ext cx="1473743" cy="467586"/>
              <a:chOff x="619" y="768"/>
              <a:chExt cx="619" cy="384"/>
            </a:xfrm>
            <a:grpFill/>
          </p:grpSpPr>
          <p:sp>
            <p:nvSpPr>
              <p:cNvPr id="290" name="Rectangle 46"/>
              <p:cNvSpPr>
                <a:spLocks noChangeArrowheads="1"/>
              </p:cNvSpPr>
              <p:nvPr/>
            </p:nvSpPr>
            <p:spPr bwMode="auto">
              <a:xfrm>
                <a:off x="619"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1" name="Rectangle 45"/>
              <p:cNvSpPr>
                <a:spLocks noChangeArrowheads="1"/>
              </p:cNvSpPr>
              <p:nvPr/>
            </p:nvSpPr>
            <p:spPr bwMode="auto">
              <a:xfrm>
                <a:off x="662"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88" name="Group 47"/>
            <p:cNvGrpSpPr>
              <a:grpSpLocks/>
            </p:cNvGrpSpPr>
            <p:nvPr/>
          </p:nvGrpSpPr>
          <p:grpSpPr bwMode="auto">
            <a:xfrm>
              <a:off x="3422195" y="2925053"/>
              <a:ext cx="1473743" cy="467586"/>
              <a:chOff x="1238" y="768"/>
              <a:chExt cx="619" cy="384"/>
            </a:xfrm>
            <a:grpFill/>
          </p:grpSpPr>
          <p:sp>
            <p:nvSpPr>
              <p:cNvPr id="288" name="Rectangle 49"/>
              <p:cNvSpPr>
                <a:spLocks noChangeArrowheads="1"/>
              </p:cNvSpPr>
              <p:nvPr/>
            </p:nvSpPr>
            <p:spPr bwMode="auto">
              <a:xfrm>
                <a:off x="1238"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9" name="Rectangle 48"/>
              <p:cNvSpPr>
                <a:spLocks noChangeArrowheads="1"/>
              </p:cNvSpPr>
              <p:nvPr/>
            </p:nvSpPr>
            <p:spPr bwMode="auto">
              <a:xfrm>
                <a:off x="1281"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9" name="Group 50"/>
            <p:cNvGrpSpPr>
              <a:grpSpLocks/>
            </p:cNvGrpSpPr>
            <p:nvPr/>
          </p:nvGrpSpPr>
          <p:grpSpPr bwMode="auto">
            <a:xfrm>
              <a:off x="4895938" y="2925053"/>
              <a:ext cx="1473743" cy="467586"/>
              <a:chOff x="1857" y="768"/>
              <a:chExt cx="619" cy="384"/>
            </a:xfrm>
            <a:grpFill/>
          </p:grpSpPr>
          <p:sp>
            <p:nvSpPr>
              <p:cNvPr id="286" name="Rectangle 52"/>
              <p:cNvSpPr>
                <a:spLocks noChangeArrowheads="1"/>
              </p:cNvSpPr>
              <p:nvPr/>
            </p:nvSpPr>
            <p:spPr bwMode="auto">
              <a:xfrm>
                <a:off x="1857"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7" name="Rectangle 51"/>
              <p:cNvSpPr>
                <a:spLocks noChangeArrowheads="1"/>
              </p:cNvSpPr>
              <p:nvPr/>
            </p:nvSpPr>
            <p:spPr bwMode="auto">
              <a:xfrm>
                <a:off x="1900"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0" name="Group 53"/>
            <p:cNvGrpSpPr>
              <a:grpSpLocks/>
            </p:cNvGrpSpPr>
            <p:nvPr/>
          </p:nvGrpSpPr>
          <p:grpSpPr bwMode="auto">
            <a:xfrm>
              <a:off x="6369680" y="2925053"/>
              <a:ext cx="1473743" cy="467586"/>
              <a:chOff x="2476" y="768"/>
              <a:chExt cx="619" cy="384"/>
            </a:xfrm>
            <a:grpFill/>
          </p:grpSpPr>
          <p:sp>
            <p:nvSpPr>
              <p:cNvPr id="284" name="Rectangle 55"/>
              <p:cNvSpPr>
                <a:spLocks noChangeArrowheads="1"/>
              </p:cNvSpPr>
              <p:nvPr/>
            </p:nvSpPr>
            <p:spPr bwMode="auto">
              <a:xfrm>
                <a:off x="2476"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5" name="Rectangle 54"/>
              <p:cNvSpPr>
                <a:spLocks noChangeArrowheads="1"/>
              </p:cNvSpPr>
              <p:nvPr/>
            </p:nvSpPr>
            <p:spPr bwMode="auto">
              <a:xfrm>
                <a:off x="2519"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91" name="Group 56"/>
            <p:cNvGrpSpPr>
              <a:grpSpLocks/>
            </p:cNvGrpSpPr>
            <p:nvPr/>
          </p:nvGrpSpPr>
          <p:grpSpPr bwMode="auto">
            <a:xfrm>
              <a:off x="7843423" y="2925053"/>
              <a:ext cx="1473743" cy="467586"/>
              <a:chOff x="3095" y="768"/>
              <a:chExt cx="619" cy="384"/>
            </a:xfrm>
            <a:grpFill/>
          </p:grpSpPr>
          <p:sp>
            <p:nvSpPr>
              <p:cNvPr id="282" name="Rectangle 58"/>
              <p:cNvSpPr>
                <a:spLocks noChangeArrowheads="1"/>
              </p:cNvSpPr>
              <p:nvPr/>
            </p:nvSpPr>
            <p:spPr bwMode="auto">
              <a:xfrm>
                <a:off x="3095"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3" name="Rectangle 57"/>
              <p:cNvSpPr>
                <a:spLocks noChangeArrowheads="1"/>
              </p:cNvSpPr>
              <p:nvPr/>
            </p:nvSpPr>
            <p:spPr bwMode="auto">
              <a:xfrm>
                <a:off x="3138"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2" name="Group 59"/>
            <p:cNvGrpSpPr>
              <a:grpSpLocks/>
            </p:cNvGrpSpPr>
            <p:nvPr/>
          </p:nvGrpSpPr>
          <p:grpSpPr bwMode="auto">
            <a:xfrm>
              <a:off x="474710" y="3392638"/>
              <a:ext cx="1473743" cy="467586"/>
              <a:chOff x="0" y="1152"/>
              <a:chExt cx="619" cy="384"/>
            </a:xfrm>
            <a:grpFill/>
          </p:grpSpPr>
          <p:sp>
            <p:nvSpPr>
              <p:cNvPr id="280" name="Rectangle 61"/>
              <p:cNvSpPr>
                <a:spLocks noChangeArrowheads="1"/>
              </p:cNvSpPr>
              <p:nvPr/>
            </p:nvSpPr>
            <p:spPr bwMode="auto">
              <a:xfrm>
                <a:off x="0"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1" name="Rectangle 60"/>
              <p:cNvSpPr>
                <a:spLocks noChangeArrowheads="1"/>
              </p:cNvSpPr>
              <p:nvPr/>
            </p:nvSpPr>
            <p:spPr bwMode="auto">
              <a:xfrm>
                <a:off x="43"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193" name="Group 62"/>
            <p:cNvGrpSpPr>
              <a:grpSpLocks/>
            </p:cNvGrpSpPr>
            <p:nvPr/>
          </p:nvGrpSpPr>
          <p:grpSpPr bwMode="auto">
            <a:xfrm>
              <a:off x="1948453" y="3392638"/>
              <a:ext cx="1473743" cy="467586"/>
              <a:chOff x="619" y="1152"/>
              <a:chExt cx="619" cy="384"/>
            </a:xfrm>
            <a:grpFill/>
          </p:grpSpPr>
          <p:sp>
            <p:nvSpPr>
              <p:cNvPr id="278" name="Rectangle 64"/>
              <p:cNvSpPr>
                <a:spLocks noChangeArrowheads="1"/>
              </p:cNvSpPr>
              <p:nvPr/>
            </p:nvSpPr>
            <p:spPr bwMode="auto">
              <a:xfrm>
                <a:off x="619"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9" name="Rectangle 63"/>
              <p:cNvSpPr>
                <a:spLocks noChangeArrowheads="1"/>
              </p:cNvSpPr>
              <p:nvPr/>
            </p:nvSpPr>
            <p:spPr bwMode="auto">
              <a:xfrm>
                <a:off x="662"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4" name="Group 65"/>
            <p:cNvGrpSpPr>
              <a:grpSpLocks/>
            </p:cNvGrpSpPr>
            <p:nvPr/>
          </p:nvGrpSpPr>
          <p:grpSpPr bwMode="auto">
            <a:xfrm>
              <a:off x="3422195" y="3392638"/>
              <a:ext cx="1473743" cy="467586"/>
              <a:chOff x="1238" y="1152"/>
              <a:chExt cx="619" cy="384"/>
            </a:xfrm>
            <a:grpFill/>
          </p:grpSpPr>
          <p:sp>
            <p:nvSpPr>
              <p:cNvPr id="276" name="Rectangle 67"/>
              <p:cNvSpPr>
                <a:spLocks noChangeArrowheads="1"/>
              </p:cNvSpPr>
              <p:nvPr/>
            </p:nvSpPr>
            <p:spPr bwMode="auto">
              <a:xfrm>
                <a:off x="1238"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7" name="Rectangle 66"/>
              <p:cNvSpPr>
                <a:spLocks noChangeArrowheads="1"/>
              </p:cNvSpPr>
              <p:nvPr/>
            </p:nvSpPr>
            <p:spPr bwMode="auto">
              <a:xfrm>
                <a:off x="1281"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5" name="Group 68"/>
            <p:cNvGrpSpPr>
              <a:grpSpLocks/>
            </p:cNvGrpSpPr>
            <p:nvPr/>
          </p:nvGrpSpPr>
          <p:grpSpPr bwMode="auto">
            <a:xfrm>
              <a:off x="4895938" y="3392638"/>
              <a:ext cx="1473743" cy="467586"/>
              <a:chOff x="1857" y="1152"/>
              <a:chExt cx="619" cy="384"/>
            </a:xfrm>
            <a:grpFill/>
          </p:grpSpPr>
          <p:sp>
            <p:nvSpPr>
              <p:cNvPr id="274" name="Rectangle 70"/>
              <p:cNvSpPr>
                <a:spLocks noChangeArrowheads="1"/>
              </p:cNvSpPr>
              <p:nvPr/>
            </p:nvSpPr>
            <p:spPr bwMode="auto">
              <a:xfrm>
                <a:off x="1857"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5" name="Rectangle 69"/>
              <p:cNvSpPr>
                <a:spLocks noChangeArrowheads="1"/>
              </p:cNvSpPr>
              <p:nvPr/>
            </p:nvSpPr>
            <p:spPr bwMode="auto">
              <a:xfrm>
                <a:off x="1900"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6" name="Group 71"/>
            <p:cNvGrpSpPr>
              <a:grpSpLocks/>
            </p:cNvGrpSpPr>
            <p:nvPr/>
          </p:nvGrpSpPr>
          <p:grpSpPr bwMode="auto">
            <a:xfrm>
              <a:off x="6369680" y="3392638"/>
              <a:ext cx="1473743" cy="467586"/>
              <a:chOff x="2476" y="1152"/>
              <a:chExt cx="619" cy="384"/>
            </a:xfrm>
            <a:grpFill/>
          </p:grpSpPr>
          <p:sp>
            <p:nvSpPr>
              <p:cNvPr id="272" name="Rectangle 73"/>
              <p:cNvSpPr>
                <a:spLocks noChangeArrowheads="1"/>
              </p:cNvSpPr>
              <p:nvPr/>
            </p:nvSpPr>
            <p:spPr bwMode="auto">
              <a:xfrm>
                <a:off x="2476"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3" name="Rectangle 72"/>
              <p:cNvSpPr>
                <a:spLocks noChangeArrowheads="1"/>
              </p:cNvSpPr>
              <p:nvPr/>
            </p:nvSpPr>
            <p:spPr bwMode="auto">
              <a:xfrm>
                <a:off x="2519"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7" name="Group 74"/>
            <p:cNvGrpSpPr>
              <a:grpSpLocks/>
            </p:cNvGrpSpPr>
            <p:nvPr/>
          </p:nvGrpSpPr>
          <p:grpSpPr bwMode="auto">
            <a:xfrm>
              <a:off x="7843423" y="3392638"/>
              <a:ext cx="1473743" cy="467586"/>
              <a:chOff x="3095" y="1152"/>
              <a:chExt cx="619" cy="384"/>
            </a:xfrm>
            <a:grpFill/>
          </p:grpSpPr>
          <p:sp>
            <p:nvSpPr>
              <p:cNvPr id="270" name="Rectangle 76"/>
              <p:cNvSpPr>
                <a:spLocks noChangeArrowheads="1"/>
              </p:cNvSpPr>
              <p:nvPr/>
            </p:nvSpPr>
            <p:spPr bwMode="auto">
              <a:xfrm>
                <a:off x="3095"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1" name="Rectangle 75"/>
              <p:cNvSpPr>
                <a:spLocks noChangeArrowheads="1"/>
              </p:cNvSpPr>
              <p:nvPr/>
            </p:nvSpPr>
            <p:spPr bwMode="auto">
              <a:xfrm>
                <a:off x="3138"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8" name="Group 77"/>
            <p:cNvGrpSpPr>
              <a:grpSpLocks/>
            </p:cNvGrpSpPr>
            <p:nvPr/>
          </p:nvGrpSpPr>
          <p:grpSpPr bwMode="auto">
            <a:xfrm>
              <a:off x="474710" y="3860224"/>
              <a:ext cx="1473743" cy="467586"/>
              <a:chOff x="0" y="1536"/>
              <a:chExt cx="619" cy="384"/>
            </a:xfrm>
            <a:grpFill/>
          </p:grpSpPr>
          <p:sp>
            <p:nvSpPr>
              <p:cNvPr id="268" name="Rectangle 79"/>
              <p:cNvSpPr>
                <a:spLocks noChangeArrowheads="1"/>
              </p:cNvSpPr>
              <p:nvPr/>
            </p:nvSpPr>
            <p:spPr bwMode="auto">
              <a:xfrm>
                <a:off x="0"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9" name="Rectangle 78"/>
              <p:cNvSpPr>
                <a:spLocks noChangeArrowheads="1"/>
              </p:cNvSpPr>
              <p:nvPr/>
            </p:nvSpPr>
            <p:spPr bwMode="auto">
              <a:xfrm>
                <a:off x="43" y="1536"/>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99" name="Group 80"/>
            <p:cNvGrpSpPr>
              <a:grpSpLocks/>
            </p:cNvGrpSpPr>
            <p:nvPr/>
          </p:nvGrpSpPr>
          <p:grpSpPr bwMode="auto">
            <a:xfrm>
              <a:off x="1948453" y="3860224"/>
              <a:ext cx="1473743" cy="467586"/>
              <a:chOff x="619" y="1536"/>
              <a:chExt cx="619" cy="384"/>
            </a:xfrm>
            <a:grpFill/>
          </p:grpSpPr>
          <p:sp>
            <p:nvSpPr>
              <p:cNvPr id="266" name="Rectangle 82"/>
              <p:cNvSpPr>
                <a:spLocks noChangeArrowheads="1"/>
              </p:cNvSpPr>
              <p:nvPr/>
            </p:nvSpPr>
            <p:spPr bwMode="auto">
              <a:xfrm>
                <a:off x="619"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7" name="Rectangle 81"/>
              <p:cNvSpPr>
                <a:spLocks noChangeArrowheads="1"/>
              </p:cNvSpPr>
              <p:nvPr/>
            </p:nvSpPr>
            <p:spPr bwMode="auto">
              <a:xfrm>
                <a:off x="662"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7</a:t>
                </a:r>
              </a:p>
            </p:txBody>
          </p:sp>
        </p:grpSp>
        <p:grpSp>
          <p:nvGrpSpPr>
            <p:cNvPr id="200" name="Group 83"/>
            <p:cNvGrpSpPr>
              <a:grpSpLocks/>
            </p:cNvGrpSpPr>
            <p:nvPr/>
          </p:nvGrpSpPr>
          <p:grpSpPr bwMode="auto">
            <a:xfrm>
              <a:off x="3422195" y="3860224"/>
              <a:ext cx="1473743" cy="467586"/>
              <a:chOff x="1238" y="1536"/>
              <a:chExt cx="619" cy="384"/>
            </a:xfrm>
            <a:grpFill/>
          </p:grpSpPr>
          <p:sp>
            <p:nvSpPr>
              <p:cNvPr id="264" name="Rectangle 85"/>
              <p:cNvSpPr>
                <a:spLocks noChangeArrowheads="1"/>
              </p:cNvSpPr>
              <p:nvPr/>
            </p:nvSpPr>
            <p:spPr bwMode="auto">
              <a:xfrm>
                <a:off x="1238"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5" name="Rectangle 84"/>
              <p:cNvSpPr>
                <a:spLocks noChangeArrowheads="1"/>
              </p:cNvSpPr>
              <p:nvPr/>
            </p:nvSpPr>
            <p:spPr bwMode="auto">
              <a:xfrm>
                <a:off x="1281"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1" name="Group 86"/>
            <p:cNvGrpSpPr>
              <a:grpSpLocks/>
            </p:cNvGrpSpPr>
            <p:nvPr/>
          </p:nvGrpSpPr>
          <p:grpSpPr bwMode="auto">
            <a:xfrm>
              <a:off x="4895938" y="3860224"/>
              <a:ext cx="1473743" cy="467586"/>
              <a:chOff x="1857" y="1536"/>
              <a:chExt cx="619" cy="384"/>
            </a:xfrm>
            <a:grpFill/>
          </p:grpSpPr>
          <p:sp>
            <p:nvSpPr>
              <p:cNvPr id="262" name="Rectangle 88"/>
              <p:cNvSpPr>
                <a:spLocks noChangeArrowheads="1"/>
              </p:cNvSpPr>
              <p:nvPr/>
            </p:nvSpPr>
            <p:spPr bwMode="auto">
              <a:xfrm>
                <a:off x="1857"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3" name="Rectangle 87"/>
              <p:cNvSpPr>
                <a:spLocks noChangeArrowheads="1"/>
              </p:cNvSpPr>
              <p:nvPr/>
            </p:nvSpPr>
            <p:spPr bwMode="auto">
              <a:xfrm>
                <a:off x="1900"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2" name="Group 89"/>
            <p:cNvGrpSpPr>
              <a:grpSpLocks/>
            </p:cNvGrpSpPr>
            <p:nvPr/>
          </p:nvGrpSpPr>
          <p:grpSpPr bwMode="auto">
            <a:xfrm>
              <a:off x="6369680" y="3860224"/>
              <a:ext cx="1473743" cy="467586"/>
              <a:chOff x="2476" y="1536"/>
              <a:chExt cx="619" cy="384"/>
            </a:xfrm>
            <a:grpFill/>
          </p:grpSpPr>
          <p:sp>
            <p:nvSpPr>
              <p:cNvPr id="260" name="Rectangle 91"/>
              <p:cNvSpPr>
                <a:spLocks noChangeArrowheads="1"/>
              </p:cNvSpPr>
              <p:nvPr/>
            </p:nvSpPr>
            <p:spPr bwMode="auto">
              <a:xfrm>
                <a:off x="2476"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1" name="Rectangle 90"/>
              <p:cNvSpPr>
                <a:spLocks noChangeArrowheads="1"/>
              </p:cNvSpPr>
              <p:nvPr/>
            </p:nvSpPr>
            <p:spPr bwMode="auto">
              <a:xfrm>
                <a:off x="2519"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03" name="Group 92"/>
            <p:cNvGrpSpPr>
              <a:grpSpLocks/>
            </p:cNvGrpSpPr>
            <p:nvPr/>
          </p:nvGrpSpPr>
          <p:grpSpPr bwMode="auto">
            <a:xfrm>
              <a:off x="7843423" y="3860224"/>
              <a:ext cx="1473743" cy="467586"/>
              <a:chOff x="3095" y="1536"/>
              <a:chExt cx="619" cy="384"/>
            </a:xfrm>
            <a:grpFill/>
          </p:grpSpPr>
          <p:sp>
            <p:nvSpPr>
              <p:cNvPr id="258" name="Rectangle 94"/>
              <p:cNvSpPr>
                <a:spLocks noChangeArrowheads="1"/>
              </p:cNvSpPr>
              <p:nvPr/>
            </p:nvSpPr>
            <p:spPr bwMode="auto">
              <a:xfrm>
                <a:off x="3095"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9" name="Rectangle 93"/>
              <p:cNvSpPr>
                <a:spLocks noChangeArrowheads="1"/>
              </p:cNvSpPr>
              <p:nvPr/>
            </p:nvSpPr>
            <p:spPr bwMode="auto">
              <a:xfrm>
                <a:off x="3138"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04" name="Group 95"/>
            <p:cNvGrpSpPr>
              <a:grpSpLocks/>
            </p:cNvGrpSpPr>
            <p:nvPr/>
          </p:nvGrpSpPr>
          <p:grpSpPr bwMode="auto">
            <a:xfrm>
              <a:off x="474710" y="4327809"/>
              <a:ext cx="1473743" cy="467586"/>
              <a:chOff x="0" y="1920"/>
              <a:chExt cx="619" cy="384"/>
            </a:xfrm>
            <a:grpFill/>
          </p:grpSpPr>
          <p:sp>
            <p:nvSpPr>
              <p:cNvPr id="256" name="Rectangle 97"/>
              <p:cNvSpPr>
                <a:spLocks noChangeArrowheads="1"/>
              </p:cNvSpPr>
              <p:nvPr/>
            </p:nvSpPr>
            <p:spPr bwMode="auto">
              <a:xfrm>
                <a:off x="0"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7" name="Rectangle 96"/>
              <p:cNvSpPr>
                <a:spLocks noChangeArrowheads="1"/>
              </p:cNvSpPr>
              <p:nvPr/>
            </p:nvSpPr>
            <p:spPr bwMode="auto">
              <a:xfrm>
                <a:off x="43"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5" name="Group 98"/>
            <p:cNvGrpSpPr>
              <a:grpSpLocks/>
            </p:cNvGrpSpPr>
            <p:nvPr/>
          </p:nvGrpSpPr>
          <p:grpSpPr bwMode="auto">
            <a:xfrm>
              <a:off x="1948453" y="4327809"/>
              <a:ext cx="1473743" cy="467586"/>
              <a:chOff x="619" y="1920"/>
              <a:chExt cx="619" cy="384"/>
            </a:xfrm>
            <a:grpFill/>
          </p:grpSpPr>
          <p:sp>
            <p:nvSpPr>
              <p:cNvPr id="254" name="Rectangle 100"/>
              <p:cNvSpPr>
                <a:spLocks noChangeArrowheads="1"/>
              </p:cNvSpPr>
              <p:nvPr/>
            </p:nvSpPr>
            <p:spPr bwMode="auto">
              <a:xfrm>
                <a:off x="619"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5" name="Rectangle 99"/>
              <p:cNvSpPr>
                <a:spLocks noChangeArrowheads="1"/>
              </p:cNvSpPr>
              <p:nvPr/>
            </p:nvSpPr>
            <p:spPr bwMode="auto">
              <a:xfrm>
                <a:off x="662"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6" name="Group 101"/>
            <p:cNvGrpSpPr>
              <a:grpSpLocks/>
            </p:cNvGrpSpPr>
            <p:nvPr/>
          </p:nvGrpSpPr>
          <p:grpSpPr bwMode="auto">
            <a:xfrm>
              <a:off x="3422195" y="4327809"/>
              <a:ext cx="1473743" cy="467586"/>
              <a:chOff x="1238" y="1920"/>
              <a:chExt cx="619" cy="384"/>
            </a:xfrm>
            <a:grpFill/>
          </p:grpSpPr>
          <p:sp>
            <p:nvSpPr>
              <p:cNvPr id="252" name="Rectangle 103"/>
              <p:cNvSpPr>
                <a:spLocks noChangeArrowheads="1"/>
              </p:cNvSpPr>
              <p:nvPr/>
            </p:nvSpPr>
            <p:spPr bwMode="auto">
              <a:xfrm>
                <a:off x="1238"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3" name="Rectangle 102"/>
              <p:cNvSpPr>
                <a:spLocks noChangeArrowheads="1"/>
              </p:cNvSpPr>
              <p:nvPr/>
            </p:nvSpPr>
            <p:spPr bwMode="auto">
              <a:xfrm>
                <a:off x="1281"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207" name="Group 104"/>
            <p:cNvGrpSpPr>
              <a:grpSpLocks/>
            </p:cNvGrpSpPr>
            <p:nvPr/>
          </p:nvGrpSpPr>
          <p:grpSpPr bwMode="auto">
            <a:xfrm>
              <a:off x="4895938" y="4327809"/>
              <a:ext cx="1473743" cy="467586"/>
              <a:chOff x="1857" y="1920"/>
              <a:chExt cx="619" cy="384"/>
            </a:xfrm>
            <a:grpFill/>
          </p:grpSpPr>
          <p:sp>
            <p:nvSpPr>
              <p:cNvPr id="250" name="Rectangle 106"/>
              <p:cNvSpPr>
                <a:spLocks noChangeArrowheads="1"/>
              </p:cNvSpPr>
              <p:nvPr/>
            </p:nvSpPr>
            <p:spPr bwMode="auto">
              <a:xfrm>
                <a:off x="1857"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1" name="Rectangle 105"/>
              <p:cNvSpPr>
                <a:spLocks noChangeArrowheads="1"/>
              </p:cNvSpPr>
              <p:nvPr/>
            </p:nvSpPr>
            <p:spPr bwMode="auto">
              <a:xfrm>
                <a:off x="1900"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08" name="Group 107"/>
            <p:cNvGrpSpPr>
              <a:grpSpLocks/>
            </p:cNvGrpSpPr>
            <p:nvPr/>
          </p:nvGrpSpPr>
          <p:grpSpPr bwMode="auto">
            <a:xfrm>
              <a:off x="6369680" y="4327809"/>
              <a:ext cx="1473743" cy="467586"/>
              <a:chOff x="2476" y="1920"/>
              <a:chExt cx="619" cy="384"/>
            </a:xfrm>
            <a:grpFill/>
          </p:grpSpPr>
          <p:sp>
            <p:nvSpPr>
              <p:cNvPr id="248" name="Rectangle 109"/>
              <p:cNvSpPr>
                <a:spLocks noChangeArrowheads="1"/>
              </p:cNvSpPr>
              <p:nvPr/>
            </p:nvSpPr>
            <p:spPr bwMode="auto">
              <a:xfrm>
                <a:off x="2476"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9" name="Rectangle 108"/>
              <p:cNvSpPr>
                <a:spLocks noChangeArrowheads="1"/>
              </p:cNvSpPr>
              <p:nvPr/>
            </p:nvSpPr>
            <p:spPr bwMode="auto">
              <a:xfrm>
                <a:off x="2519"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09" name="Group 110"/>
            <p:cNvGrpSpPr>
              <a:grpSpLocks/>
            </p:cNvGrpSpPr>
            <p:nvPr/>
          </p:nvGrpSpPr>
          <p:grpSpPr bwMode="auto">
            <a:xfrm>
              <a:off x="7843423" y="4327809"/>
              <a:ext cx="1473743" cy="467586"/>
              <a:chOff x="3095" y="1920"/>
              <a:chExt cx="619" cy="384"/>
            </a:xfrm>
            <a:grpFill/>
          </p:grpSpPr>
          <p:sp>
            <p:nvSpPr>
              <p:cNvPr id="246" name="Rectangle 112"/>
              <p:cNvSpPr>
                <a:spLocks noChangeArrowheads="1"/>
              </p:cNvSpPr>
              <p:nvPr/>
            </p:nvSpPr>
            <p:spPr bwMode="auto">
              <a:xfrm>
                <a:off x="3095"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7" name="Rectangle 111"/>
              <p:cNvSpPr>
                <a:spLocks noChangeArrowheads="1"/>
              </p:cNvSpPr>
              <p:nvPr/>
            </p:nvSpPr>
            <p:spPr bwMode="auto">
              <a:xfrm>
                <a:off x="3138"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10" name="Group 113"/>
            <p:cNvGrpSpPr>
              <a:grpSpLocks/>
            </p:cNvGrpSpPr>
            <p:nvPr/>
          </p:nvGrpSpPr>
          <p:grpSpPr bwMode="auto">
            <a:xfrm>
              <a:off x="474710" y="4795395"/>
              <a:ext cx="1473743" cy="467586"/>
              <a:chOff x="0" y="2304"/>
              <a:chExt cx="619" cy="384"/>
            </a:xfrm>
            <a:grpFill/>
          </p:grpSpPr>
          <p:sp>
            <p:nvSpPr>
              <p:cNvPr id="244" name="Rectangle 115"/>
              <p:cNvSpPr>
                <a:spLocks noChangeArrowheads="1"/>
              </p:cNvSpPr>
              <p:nvPr/>
            </p:nvSpPr>
            <p:spPr bwMode="auto">
              <a:xfrm>
                <a:off x="0"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5" name="Rectangle 114"/>
              <p:cNvSpPr>
                <a:spLocks noChangeArrowheads="1"/>
              </p:cNvSpPr>
              <p:nvPr/>
            </p:nvSpPr>
            <p:spPr bwMode="auto">
              <a:xfrm>
                <a:off x="43"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11" name="Group 116"/>
            <p:cNvGrpSpPr>
              <a:grpSpLocks/>
            </p:cNvGrpSpPr>
            <p:nvPr/>
          </p:nvGrpSpPr>
          <p:grpSpPr bwMode="auto">
            <a:xfrm>
              <a:off x="1948453" y="4795395"/>
              <a:ext cx="1473743" cy="467586"/>
              <a:chOff x="619" y="2304"/>
              <a:chExt cx="619" cy="384"/>
            </a:xfrm>
            <a:grpFill/>
          </p:grpSpPr>
          <p:sp>
            <p:nvSpPr>
              <p:cNvPr id="242" name="Rectangle 118"/>
              <p:cNvSpPr>
                <a:spLocks noChangeArrowheads="1"/>
              </p:cNvSpPr>
              <p:nvPr/>
            </p:nvSpPr>
            <p:spPr bwMode="auto">
              <a:xfrm>
                <a:off x="619"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3" name="Rectangle 117"/>
              <p:cNvSpPr>
                <a:spLocks noChangeArrowheads="1"/>
              </p:cNvSpPr>
              <p:nvPr/>
            </p:nvSpPr>
            <p:spPr bwMode="auto">
              <a:xfrm>
                <a:off x="662"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9</a:t>
                </a:r>
              </a:p>
            </p:txBody>
          </p:sp>
        </p:grpSp>
        <p:grpSp>
          <p:nvGrpSpPr>
            <p:cNvPr id="212" name="Group 119"/>
            <p:cNvGrpSpPr>
              <a:grpSpLocks/>
            </p:cNvGrpSpPr>
            <p:nvPr/>
          </p:nvGrpSpPr>
          <p:grpSpPr bwMode="auto">
            <a:xfrm>
              <a:off x="3422195" y="4795395"/>
              <a:ext cx="1473743" cy="467586"/>
              <a:chOff x="1238" y="2304"/>
              <a:chExt cx="619" cy="384"/>
            </a:xfrm>
            <a:grpFill/>
          </p:grpSpPr>
          <p:sp>
            <p:nvSpPr>
              <p:cNvPr id="240" name="Rectangle 121"/>
              <p:cNvSpPr>
                <a:spLocks noChangeArrowheads="1"/>
              </p:cNvSpPr>
              <p:nvPr/>
            </p:nvSpPr>
            <p:spPr bwMode="auto">
              <a:xfrm>
                <a:off x="1238"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1" name="Rectangle 120"/>
              <p:cNvSpPr>
                <a:spLocks noChangeArrowheads="1"/>
              </p:cNvSpPr>
              <p:nvPr/>
            </p:nvSpPr>
            <p:spPr bwMode="auto">
              <a:xfrm>
                <a:off x="1281"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13" name="Group 122"/>
            <p:cNvGrpSpPr>
              <a:grpSpLocks/>
            </p:cNvGrpSpPr>
            <p:nvPr/>
          </p:nvGrpSpPr>
          <p:grpSpPr bwMode="auto">
            <a:xfrm>
              <a:off x="4895938" y="4795395"/>
              <a:ext cx="1473743" cy="467586"/>
              <a:chOff x="1857" y="2304"/>
              <a:chExt cx="619" cy="384"/>
            </a:xfrm>
            <a:grpFill/>
          </p:grpSpPr>
          <p:sp>
            <p:nvSpPr>
              <p:cNvPr id="238" name="Rectangle 124"/>
              <p:cNvSpPr>
                <a:spLocks noChangeArrowheads="1"/>
              </p:cNvSpPr>
              <p:nvPr/>
            </p:nvSpPr>
            <p:spPr bwMode="auto">
              <a:xfrm>
                <a:off x="1857"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9" name="Rectangle 123"/>
              <p:cNvSpPr>
                <a:spLocks noChangeArrowheads="1"/>
              </p:cNvSpPr>
              <p:nvPr/>
            </p:nvSpPr>
            <p:spPr bwMode="auto">
              <a:xfrm>
                <a:off x="1900"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214" name="Group 125"/>
            <p:cNvGrpSpPr>
              <a:grpSpLocks/>
            </p:cNvGrpSpPr>
            <p:nvPr/>
          </p:nvGrpSpPr>
          <p:grpSpPr bwMode="auto">
            <a:xfrm>
              <a:off x="6369680" y="4795395"/>
              <a:ext cx="1473743" cy="467586"/>
              <a:chOff x="2476" y="2304"/>
              <a:chExt cx="619" cy="384"/>
            </a:xfrm>
            <a:grpFill/>
          </p:grpSpPr>
          <p:sp>
            <p:nvSpPr>
              <p:cNvPr id="236" name="Rectangle 127"/>
              <p:cNvSpPr>
                <a:spLocks noChangeArrowheads="1"/>
              </p:cNvSpPr>
              <p:nvPr/>
            </p:nvSpPr>
            <p:spPr bwMode="auto">
              <a:xfrm>
                <a:off x="2476"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7" name="Rectangle 126"/>
              <p:cNvSpPr>
                <a:spLocks noChangeArrowheads="1"/>
              </p:cNvSpPr>
              <p:nvPr/>
            </p:nvSpPr>
            <p:spPr bwMode="auto">
              <a:xfrm>
                <a:off x="2519"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15" name="Group 128"/>
            <p:cNvGrpSpPr>
              <a:grpSpLocks/>
            </p:cNvGrpSpPr>
            <p:nvPr/>
          </p:nvGrpSpPr>
          <p:grpSpPr bwMode="auto">
            <a:xfrm>
              <a:off x="7843423" y="4795395"/>
              <a:ext cx="1473743" cy="467586"/>
              <a:chOff x="3095" y="2304"/>
              <a:chExt cx="619" cy="384"/>
            </a:xfrm>
            <a:grpFill/>
          </p:grpSpPr>
          <p:sp>
            <p:nvSpPr>
              <p:cNvPr id="234" name="Rectangle 130"/>
              <p:cNvSpPr>
                <a:spLocks noChangeArrowheads="1"/>
              </p:cNvSpPr>
              <p:nvPr/>
            </p:nvSpPr>
            <p:spPr bwMode="auto">
              <a:xfrm>
                <a:off x="3095"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5" name="Rectangle 129"/>
              <p:cNvSpPr>
                <a:spLocks noChangeArrowheads="1"/>
              </p:cNvSpPr>
              <p:nvPr/>
            </p:nvSpPr>
            <p:spPr bwMode="auto">
              <a:xfrm>
                <a:off x="3138"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16" name="Group 131"/>
            <p:cNvGrpSpPr>
              <a:grpSpLocks/>
            </p:cNvGrpSpPr>
            <p:nvPr/>
          </p:nvGrpSpPr>
          <p:grpSpPr bwMode="auto">
            <a:xfrm>
              <a:off x="474710" y="5262980"/>
              <a:ext cx="1473743" cy="467586"/>
              <a:chOff x="0" y="2688"/>
              <a:chExt cx="619" cy="384"/>
            </a:xfrm>
            <a:grpFill/>
          </p:grpSpPr>
          <p:sp>
            <p:nvSpPr>
              <p:cNvPr id="232" name="Rectangle 133"/>
              <p:cNvSpPr>
                <a:spLocks noChangeArrowheads="1"/>
              </p:cNvSpPr>
              <p:nvPr/>
            </p:nvSpPr>
            <p:spPr bwMode="auto">
              <a:xfrm>
                <a:off x="0"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3" name="Rectangle 132"/>
              <p:cNvSpPr>
                <a:spLocks noChangeArrowheads="1"/>
              </p:cNvSpPr>
              <p:nvPr/>
            </p:nvSpPr>
            <p:spPr bwMode="auto">
              <a:xfrm>
                <a:off x="43"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6</a:t>
                </a:r>
              </a:p>
            </p:txBody>
          </p:sp>
        </p:grpSp>
        <p:grpSp>
          <p:nvGrpSpPr>
            <p:cNvPr id="217" name="Group 134"/>
            <p:cNvGrpSpPr>
              <a:grpSpLocks/>
            </p:cNvGrpSpPr>
            <p:nvPr/>
          </p:nvGrpSpPr>
          <p:grpSpPr bwMode="auto">
            <a:xfrm>
              <a:off x="1948453" y="5262980"/>
              <a:ext cx="1473743" cy="467586"/>
              <a:chOff x="619" y="2688"/>
              <a:chExt cx="619" cy="384"/>
            </a:xfrm>
            <a:grpFill/>
          </p:grpSpPr>
          <p:sp>
            <p:nvSpPr>
              <p:cNvPr id="230" name="Rectangle 136"/>
              <p:cNvSpPr>
                <a:spLocks noChangeArrowheads="1"/>
              </p:cNvSpPr>
              <p:nvPr/>
            </p:nvSpPr>
            <p:spPr bwMode="auto">
              <a:xfrm>
                <a:off x="619"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1" name="Rectangle 135"/>
              <p:cNvSpPr>
                <a:spLocks noChangeArrowheads="1"/>
              </p:cNvSpPr>
              <p:nvPr/>
            </p:nvSpPr>
            <p:spPr bwMode="auto">
              <a:xfrm>
                <a:off x="662" y="2685"/>
                <a:ext cx="533" cy="387"/>
              </a:xfrm>
              <a:prstGeom prst="rect">
                <a:avLst/>
              </a:prstGeom>
              <a:grpFill/>
              <a:ln w="9525">
                <a:noFill/>
                <a:miter lim="800000"/>
                <a:headEnd/>
                <a:tailEnd/>
              </a:ln>
            </p:spPr>
            <p:txBody>
              <a:bodyPr anchor="ctr"/>
              <a:lstStyle/>
              <a:p>
                <a:pPr algn="ctr" eaLnBrk="1" hangingPunct="1">
                  <a:defRPr/>
                </a:pPr>
                <a:r>
                  <a:rPr lang="en-US" altLang="zh-CN" sz="1100" dirty="0">
                    <a:solidFill>
                      <a:schemeClr val="bg1"/>
                    </a:solidFill>
                    <a:latin typeface="Times New Roman" pitchFamily="18" charset="0"/>
                    <a:ea typeface="+mn-ea"/>
                    <a:cs typeface="Times New Roman" pitchFamily="18" charset="0"/>
                  </a:rPr>
                  <a:t>16</a:t>
                </a:r>
              </a:p>
            </p:txBody>
          </p:sp>
        </p:grpSp>
        <p:grpSp>
          <p:nvGrpSpPr>
            <p:cNvPr id="218" name="Group 137"/>
            <p:cNvGrpSpPr>
              <a:grpSpLocks/>
            </p:cNvGrpSpPr>
            <p:nvPr/>
          </p:nvGrpSpPr>
          <p:grpSpPr bwMode="auto">
            <a:xfrm>
              <a:off x="3422195" y="5262980"/>
              <a:ext cx="1473743" cy="467586"/>
              <a:chOff x="1238" y="2688"/>
              <a:chExt cx="619" cy="384"/>
            </a:xfrm>
            <a:grpFill/>
          </p:grpSpPr>
          <p:sp>
            <p:nvSpPr>
              <p:cNvPr id="228" name="Rectangle 139"/>
              <p:cNvSpPr>
                <a:spLocks noChangeArrowheads="1"/>
              </p:cNvSpPr>
              <p:nvPr/>
            </p:nvSpPr>
            <p:spPr bwMode="auto">
              <a:xfrm>
                <a:off x="1238"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9" name="Rectangle 138"/>
              <p:cNvSpPr>
                <a:spLocks noChangeArrowheads="1"/>
              </p:cNvSpPr>
              <p:nvPr/>
            </p:nvSpPr>
            <p:spPr bwMode="auto">
              <a:xfrm>
                <a:off x="1281"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3</a:t>
                </a:r>
              </a:p>
            </p:txBody>
          </p:sp>
        </p:grpSp>
        <p:grpSp>
          <p:nvGrpSpPr>
            <p:cNvPr id="219" name="Group 140"/>
            <p:cNvGrpSpPr>
              <a:grpSpLocks/>
            </p:cNvGrpSpPr>
            <p:nvPr/>
          </p:nvGrpSpPr>
          <p:grpSpPr bwMode="auto">
            <a:xfrm>
              <a:off x="4895938" y="5262980"/>
              <a:ext cx="1473743" cy="467586"/>
              <a:chOff x="1857" y="2688"/>
              <a:chExt cx="619" cy="384"/>
            </a:xfrm>
            <a:grpFill/>
          </p:grpSpPr>
          <p:sp>
            <p:nvSpPr>
              <p:cNvPr id="226" name="Rectangle 142"/>
              <p:cNvSpPr>
                <a:spLocks noChangeArrowheads="1"/>
              </p:cNvSpPr>
              <p:nvPr/>
            </p:nvSpPr>
            <p:spPr bwMode="auto">
              <a:xfrm>
                <a:off x="1857"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7" name="Rectangle 141"/>
              <p:cNvSpPr>
                <a:spLocks noChangeArrowheads="1"/>
              </p:cNvSpPr>
              <p:nvPr/>
            </p:nvSpPr>
            <p:spPr bwMode="auto">
              <a:xfrm>
                <a:off x="1900"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5</a:t>
                </a:r>
              </a:p>
            </p:txBody>
          </p:sp>
        </p:grpSp>
        <p:grpSp>
          <p:nvGrpSpPr>
            <p:cNvPr id="220" name="Group 143"/>
            <p:cNvGrpSpPr>
              <a:grpSpLocks/>
            </p:cNvGrpSpPr>
            <p:nvPr/>
          </p:nvGrpSpPr>
          <p:grpSpPr bwMode="auto">
            <a:xfrm>
              <a:off x="6369680" y="5262980"/>
              <a:ext cx="1473743" cy="467586"/>
              <a:chOff x="2476" y="2688"/>
              <a:chExt cx="619" cy="384"/>
            </a:xfrm>
            <a:grpFill/>
          </p:grpSpPr>
          <p:sp>
            <p:nvSpPr>
              <p:cNvPr id="224" name="Rectangle 145"/>
              <p:cNvSpPr>
                <a:spLocks noChangeArrowheads="1"/>
              </p:cNvSpPr>
              <p:nvPr/>
            </p:nvSpPr>
            <p:spPr bwMode="auto">
              <a:xfrm>
                <a:off x="2476"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5" name="Rectangle 144"/>
              <p:cNvSpPr>
                <a:spLocks noChangeArrowheads="1"/>
              </p:cNvSpPr>
              <p:nvPr/>
            </p:nvSpPr>
            <p:spPr bwMode="auto">
              <a:xfrm>
                <a:off x="2519" y="2685"/>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21" name="Group 146"/>
            <p:cNvGrpSpPr>
              <a:grpSpLocks/>
            </p:cNvGrpSpPr>
            <p:nvPr/>
          </p:nvGrpSpPr>
          <p:grpSpPr bwMode="auto">
            <a:xfrm>
              <a:off x="7843423" y="5262980"/>
              <a:ext cx="1473743" cy="467586"/>
              <a:chOff x="3095" y="2688"/>
              <a:chExt cx="619" cy="384"/>
            </a:xfrm>
            <a:grpFill/>
          </p:grpSpPr>
          <p:sp>
            <p:nvSpPr>
              <p:cNvPr id="222" name="Rectangle 148"/>
              <p:cNvSpPr>
                <a:spLocks noChangeArrowheads="1"/>
              </p:cNvSpPr>
              <p:nvPr/>
            </p:nvSpPr>
            <p:spPr bwMode="auto">
              <a:xfrm>
                <a:off x="3095"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3" name="Rectangle 147"/>
              <p:cNvSpPr>
                <a:spLocks noChangeArrowheads="1"/>
              </p:cNvSpPr>
              <p:nvPr/>
            </p:nvSpPr>
            <p:spPr bwMode="auto">
              <a:xfrm>
                <a:off x="3138"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grpSp>
        <p:nvGrpSpPr>
          <p:cNvPr id="318" name="Group 54"/>
          <p:cNvGrpSpPr>
            <a:grpSpLocks/>
          </p:cNvGrpSpPr>
          <p:nvPr/>
        </p:nvGrpSpPr>
        <p:grpSpPr bwMode="auto">
          <a:xfrm>
            <a:off x="10200456" y="2123204"/>
            <a:ext cx="1484312" cy="2097884"/>
            <a:chOff x="1409" y="2054"/>
            <a:chExt cx="1423" cy="1978"/>
          </a:xfrm>
        </p:grpSpPr>
        <p:sp>
          <p:nvSpPr>
            <p:cNvPr id="3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7</a:t>
              </a:r>
            </a:p>
          </p:txBody>
        </p:sp>
        <p:sp>
          <p:nvSpPr>
            <p:cNvPr id="321"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2"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5</a:t>
              </a:r>
            </a:p>
          </p:txBody>
        </p:sp>
        <p:sp>
          <p:nvSpPr>
            <p:cNvPr id="32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2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4</a:t>
              </a:r>
            </a:p>
          </p:txBody>
        </p:sp>
        <p:sp>
          <p:nvSpPr>
            <p:cNvPr id="327"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8"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3</a:t>
              </a:r>
            </a:p>
          </p:txBody>
        </p:sp>
        <p:sp>
          <p:nvSpPr>
            <p:cNvPr id="33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a:t>
              </a:r>
            </a:p>
          </p:txBody>
        </p:sp>
        <p:sp>
          <p:nvSpPr>
            <p:cNvPr id="33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9</a:t>
              </a:r>
            </a:p>
          </p:txBody>
        </p:sp>
        <p:sp>
          <p:nvSpPr>
            <p:cNvPr id="33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6" name="Text Box 53"/>
            <p:cNvSpPr txBox="1">
              <a:spLocks noChangeArrowheads="1"/>
            </p:cNvSpPr>
            <p:nvPr/>
          </p:nvSpPr>
          <p:spPr bwMode="auto">
            <a:xfrm>
              <a:off x="1719" y="2054"/>
              <a:ext cx="48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16</a:t>
              </a:r>
            </a:p>
          </p:txBody>
        </p:sp>
        <p:sp>
          <p:nvSpPr>
            <p:cNvPr id="337"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8"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339" name="Rectangle 3"/>
          <p:cNvSpPr txBox="1">
            <a:spLocks noChangeArrowheads="1"/>
          </p:cNvSpPr>
          <p:nvPr/>
        </p:nvSpPr>
        <p:spPr bwMode="auto">
          <a:xfrm>
            <a:off x="9984432" y="393531"/>
            <a:ext cx="1720916" cy="191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1600" dirty="0" err="1">
                <a:solidFill>
                  <a:schemeClr val="tx1"/>
                </a:solidFill>
                <a:latin typeface="Times New Roman" pitchFamily="18" charset="0"/>
              </a:rPr>
              <a:t>struct</a:t>
            </a:r>
            <a:r>
              <a:rPr lang="en-US" altLang="zh-CN" sz="1600" dirty="0">
                <a:solidFill>
                  <a:schemeClr val="tx1"/>
                </a:solidFill>
                <a:latin typeface="Times New Roman" pitchFamily="18" charset="0"/>
              </a:rPr>
              <a:t> Code</a:t>
            </a:r>
          </a:p>
          <a:p>
            <a:pPr>
              <a:buSzTx/>
              <a:buFontTx/>
              <a:buNone/>
              <a:defRPr/>
            </a:pPr>
            <a:r>
              <a:rPr lang="en-US" altLang="zh-CN" sz="1600" dirty="0">
                <a:solidFill>
                  <a:schemeClr val="tx1"/>
                </a:solidFill>
                <a:latin typeface="Times New Roman" pitchFamily="18" charset="0"/>
              </a:rPr>
              <a:t>{   </a:t>
            </a:r>
          </a:p>
          <a:p>
            <a:pPr>
              <a:buSzTx/>
              <a:buFontTx/>
              <a:buNone/>
              <a:defRPr/>
            </a:pPr>
            <a:r>
              <a:rPr lang="en-US" altLang="zh-CN" sz="1600" dirty="0">
                <a:solidFill>
                  <a:schemeClr val="tx1"/>
                </a:solidFill>
                <a:latin typeface="Times New Roman" pitchFamily="18" charset="0"/>
              </a:rPr>
              <a:t>    </a:t>
            </a:r>
            <a:r>
              <a:rPr lang="en-US" altLang="zh-CN" sz="1600" dirty="0" err="1">
                <a:solidFill>
                  <a:schemeClr val="tx1"/>
                </a:solidFill>
                <a:latin typeface="Times New Roman" pitchFamily="18" charset="0"/>
              </a:rPr>
              <a:t>int</a:t>
            </a:r>
            <a:r>
              <a:rPr lang="en-US" altLang="zh-CN" sz="1600" dirty="0">
                <a:solidFill>
                  <a:schemeClr val="tx1"/>
                </a:solidFill>
                <a:latin typeface="Times New Roman" pitchFamily="18" charset="0"/>
              </a:rPr>
              <a:t> bit [</a:t>
            </a:r>
            <a:r>
              <a:rPr lang="en-US" altLang="zh-CN" sz="1600" dirty="0" err="1">
                <a:solidFill>
                  <a:schemeClr val="tx1"/>
                </a:solidFill>
                <a:latin typeface="Times New Roman" pitchFamily="18" charset="0"/>
              </a:rPr>
              <a:t>maxN</a:t>
            </a:r>
            <a:r>
              <a:rPr lang="en-US" altLang="zh-CN" sz="1600" dirty="0" smtClean="0">
                <a:solidFill>
                  <a:schemeClr val="tx1"/>
                </a:solidFill>
                <a:latin typeface="Times New Roman" pitchFamily="18" charset="0"/>
              </a:rPr>
              <a: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start;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a:t>
            </a:r>
            <a:r>
              <a:rPr lang="en-US" altLang="zh-CN" sz="1600" dirty="0">
                <a:solidFill>
                  <a:schemeClr val="tx1"/>
                </a:solidFill>
                <a:latin typeface="Times New Roman" pitchFamily="18" charset="0"/>
              </a:rPr>
              <a:t>weight;</a:t>
            </a:r>
          </a:p>
          <a:p>
            <a:pPr lvl="1" indent="-742950">
              <a:buSzTx/>
              <a:buNone/>
              <a:defRPr/>
            </a:pPr>
            <a:r>
              <a:rPr lang="en-US" altLang="zh-CN" sz="1600" dirty="0" smtClean="0">
                <a:solidFill>
                  <a:schemeClr val="tx1"/>
                </a:solidFill>
                <a:latin typeface="Times New Roman"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2810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 calcmode="lin" valueType="num">
                                      <p:cBhvr>
                                        <p:cTn id="11" dur="1000" fill="hold"/>
                                        <p:tgtEl>
                                          <p:spTgt spid="173"/>
                                        </p:tgtEl>
                                        <p:attrNameLst>
                                          <p:attrName>ppt_w</p:attrName>
                                        </p:attrNameLst>
                                      </p:cBhvr>
                                      <p:tavLst>
                                        <p:tav tm="0">
                                          <p:val>
                                            <p:fltVal val="0"/>
                                          </p:val>
                                        </p:tav>
                                        <p:tav tm="100000">
                                          <p:val>
                                            <p:strVal val="#ppt_w"/>
                                          </p:val>
                                        </p:tav>
                                      </p:tavLst>
                                    </p:anim>
                                    <p:anim calcmode="lin" valueType="num">
                                      <p:cBhvr>
                                        <p:cTn id="12" dur="1000" fill="hold"/>
                                        <p:tgtEl>
                                          <p:spTgt spid="173"/>
                                        </p:tgtEl>
                                        <p:attrNameLst>
                                          <p:attrName>ppt_h</p:attrName>
                                        </p:attrNameLst>
                                      </p:cBhvr>
                                      <p:tavLst>
                                        <p:tav tm="0">
                                          <p:val>
                                            <p:fltVal val="0"/>
                                          </p:val>
                                        </p:tav>
                                        <p:tav tm="100000">
                                          <p:val>
                                            <p:strVal val="#ppt_h"/>
                                          </p:val>
                                        </p:tav>
                                      </p:tavLst>
                                    </p:anim>
                                    <p:anim calcmode="lin" valueType="num">
                                      <p:cBhvr>
                                        <p:cTn id="13" dur="1000" fill="hold"/>
                                        <p:tgtEl>
                                          <p:spTgt spid="173"/>
                                        </p:tgtEl>
                                        <p:attrNameLst>
                                          <p:attrName>style.rotation</p:attrName>
                                        </p:attrNameLst>
                                      </p:cBhvr>
                                      <p:tavLst>
                                        <p:tav tm="0">
                                          <p:val>
                                            <p:fltVal val="90"/>
                                          </p:val>
                                        </p:tav>
                                        <p:tav tm="100000">
                                          <p:val>
                                            <p:fltVal val="0"/>
                                          </p:val>
                                        </p:tav>
                                      </p:tavLst>
                                    </p:anim>
                                    <p:animEffect transition="in" filter="fade">
                                      <p:cBhvr>
                                        <p:cTn id="14"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10017" name="工作表" r:id="rId3" imgW="4752989" imgH="638243" progId="Excel.Sheet.8">
                  <p:embed/>
                </p:oleObj>
              </mc:Choice>
              <mc:Fallback>
                <p:oleObj name="工作表" r:id="rId3" imgW="4752989" imgH="638243" progId="Excel.Sheet.8">
                  <p:embed/>
                  <p:pic>
                    <p:nvPicPr>
                      <p:cNvPr id="0" name=""/>
                      <p:cNvPicPr>
                        <a:picLocks noChangeAspect="1" noChangeArrowheads="1"/>
                      </p:cNvPicPr>
                      <p:nvPr/>
                    </p:nvPicPr>
                    <p:blipFill>
                      <a:blip r:embed="rId4"/>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136"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137"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091"/>
              <a:ext cx="216" cy="2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76" y="2113"/>
              <a:ext cx="233" cy="23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9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Y</a:t>
              </a:r>
              <a:endParaRPr lang="en-US" altLang="zh-CN" sz="2400" dirty="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N</a:t>
              </a:r>
              <a:endParaRPr lang="en-US" altLang="zh-CN" sz="2400" dirty="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38"/>
                                        </p:tgtEl>
                                        <p:attrNameLst>
                                          <p:attrName>style.visibility</p:attrName>
                                        </p:attrNameLst>
                                      </p:cBhvr>
                                      <p:to>
                                        <p:strVal val="visible"/>
                                      </p:to>
                                    </p:set>
                                    <p:anim calcmode="lin" valueType="num">
                                      <p:cBhvr additive="base">
                                        <p:cTn id="7" dur="500" fill="hold"/>
                                        <p:tgtEl>
                                          <p:spTgt spid="380938"/>
                                        </p:tgtEl>
                                        <p:attrNameLst>
                                          <p:attrName>ppt_x</p:attrName>
                                        </p:attrNameLst>
                                      </p:cBhvr>
                                      <p:tavLst>
                                        <p:tav tm="0">
                                          <p:val>
                                            <p:strVal val="#ppt_x"/>
                                          </p:val>
                                        </p:tav>
                                        <p:tav tm="100000">
                                          <p:val>
                                            <p:strVal val="#ppt_x"/>
                                          </p:val>
                                        </p:tav>
                                      </p:tavLst>
                                    </p:anim>
                                    <p:anim calcmode="lin" valueType="num">
                                      <p:cBhvr additive="base">
                                        <p:cTn id="8"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1001"/>
                                        </p:tgtEl>
                                        <p:attrNameLst>
                                          <p:attrName>style.visibility</p:attrName>
                                        </p:attrNameLst>
                                      </p:cBhvr>
                                      <p:to>
                                        <p:strVal val="visible"/>
                                      </p:to>
                                    </p:set>
                                    <p:animEffect transition="in" filter="box(in)">
                                      <p:cBhvr>
                                        <p:cTn id="13"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a:xfrm>
            <a:off x="404936" y="44624"/>
            <a:ext cx="10515600" cy="687611"/>
          </a:xfrm>
        </p:spPr>
        <p:txBody>
          <a:bodyPr>
            <a:normAutofit/>
          </a:bodyPr>
          <a:lstStyle/>
          <a:p>
            <a:r>
              <a:rPr lang="zh-CN" altLang="en-US" sz="3200" dirty="0"/>
              <a:t>香农</a:t>
            </a:r>
            <a:r>
              <a:rPr lang="en-US" altLang="zh-CN" sz="3200" dirty="0"/>
              <a:t>-</a:t>
            </a:r>
            <a:r>
              <a:rPr lang="zh-CN" altLang="en-US" sz="3200" dirty="0"/>
              <a:t>范诺算法（</a:t>
            </a:r>
            <a:r>
              <a:rPr lang="en-US" altLang="zh-CN" sz="3200" dirty="0"/>
              <a:t>Shannon-</a:t>
            </a:r>
            <a:r>
              <a:rPr lang="en-US" altLang="zh-CN" sz="3200" dirty="0" err="1"/>
              <a:t>Fano</a:t>
            </a:r>
            <a:r>
              <a:rPr lang="en-US" altLang="zh-CN" sz="3200" dirty="0"/>
              <a:t> coding</a:t>
            </a:r>
            <a:r>
              <a:rPr lang="zh-CN" altLang="en-US" sz="3200" dirty="0"/>
              <a:t>）</a:t>
            </a:r>
          </a:p>
        </p:txBody>
      </p:sp>
      <p:sp>
        <p:nvSpPr>
          <p:cNvPr id="3" name="内容占位符 2"/>
          <p:cNvSpPr>
            <a:spLocks noGrp="1"/>
          </p:cNvSpPr>
          <p:nvPr>
            <p:ph idx="1"/>
          </p:nvPr>
        </p:nvSpPr>
        <p:spPr>
          <a:xfrm>
            <a:off x="1981201" y="1097880"/>
            <a:ext cx="8507413" cy="4851400"/>
          </a:xfrm>
        </p:spPr>
        <p:txBody>
          <a:bodyPr/>
          <a:lstStyle/>
          <a:p>
            <a:pPr>
              <a:defRPr/>
            </a:pPr>
            <a:r>
              <a:rPr lang="zh-CN" altLang="en-US" sz="2800" dirty="0"/>
              <a:t>也是用一棵二叉树对字符进行编码，追求</a:t>
            </a:r>
            <a:r>
              <a:rPr lang="zh-CN" altLang="en-US" sz="2800" dirty="0">
                <a:solidFill>
                  <a:srgbClr val="0000FF"/>
                </a:solidFill>
              </a:rPr>
              <a:t>最少冗余</a:t>
            </a:r>
            <a:endParaRPr lang="en-US" altLang="zh-CN" sz="2800" dirty="0">
              <a:solidFill>
                <a:srgbClr val="0000FF"/>
              </a:solidFill>
            </a:endParaRPr>
          </a:p>
          <a:p>
            <a:pPr>
              <a:defRPr/>
            </a:pPr>
            <a:r>
              <a:rPr lang="zh-CN" altLang="en-US" sz="2800" dirty="0"/>
              <a:t>从树的根节点到叶子节点所进行的的编码</a:t>
            </a:r>
            <a:endParaRPr lang="en-US" altLang="zh-CN" sz="2800" dirty="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3141664"/>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5448301"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1" y="4149726"/>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464" y="4173539"/>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ext Box 3"/>
          <p:cNvSpPr txBox="1">
            <a:spLocks noChangeArrowheads="1"/>
          </p:cNvSpPr>
          <p:nvPr/>
        </p:nvSpPr>
        <p:spPr bwMode="auto">
          <a:xfrm>
            <a:off x="5015880" y="925924"/>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44388" name="Text Box 7"/>
          <p:cNvSpPr txBox="1">
            <a:spLocks noChangeArrowheads="1"/>
          </p:cNvSpPr>
          <p:nvPr/>
        </p:nvSpPr>
        <p:spPr bwMode="auto">
          <a:xfrm>
            <a:off x="2170407" y="2132856"/>
            <a:ext cx="78860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思考题    课后</a:t>
            </a:r>
            <a:r>
              <a:rPr kumimoji="0" lang="zh-CN" altLang="en-US" dirty="0">
                <a:latin typeface="楷体_GB2312" pitchFamily="49" charset="-122"/>
                <a:ea typeface="楷体_GB2312" pitchFamily="49" charset="-122"/>
              </a:rPr>
              <a:t>习题（选择、填空、判断题</a:t>
            </a:r>
            <a:r>
              <a:rPr kumimoji="0" lang="zh-CN" altLang="en-US" dirty="0" smtClean="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a:t>
            </a:r>
            <a:endParaRPr kumimoji="0" lang="en-US" altLang="zh-CN" dirty="0">
              <a:latin typeface="楷体_GB2312" pitchFamily="49" charset="-122"/>
              <a:ea typeface="楷体_GB2312" pitchFamily="49" charset="-122"/>
            </a:endParaRPr>
          </a:p>
          <a:p>
            <a:pPr eaLnBrk="1" hangingPunct="1">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170408" y="378931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r>
              <a:rPr kumimoji="0" lang="zh-CN" altLang="en-US" dirty="0">
                <a:latin typeface="楷体_GB2312" pitchFamily="49" charset="-122"/>
                <a:ea typeface="楷体_GB2312" pitchFamily="49" charset="-122"/>
              </a:rPr>
              <a:t>课后</a:t>
            </a:r>
            <a:r>
              <a:rPr kumimoji="0" lang="zh-CN" altLang="en-US" dirty="0" smtClean="0">
                <a:latin typeface="楷体_GB2312" pitchFamily="49" charset="-122"/>
                <a:ea typeface="楷体_GB2312" pitchFamily="49" charset="-122"/>
              </a:rPr>
              <a:t>习题：四</a:t>
            </a:r>
            <a:r>
              <a:rPr kumimoji="0" lang="en-US" altLang="zh-CN" dirty="0" smtClean="0">
                <a:latin typeface="楷体_GB2312" pitchFamily="49" charset="-122"/>
                <a:ea typeface="楷体_GB2312" pitchFamily="49" charset="-122"/>
              </a:rPr>
              <a:t>-8</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135560" y="5138028"/>
            <a:ext cx="9840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400" strike="sngStrike" dirty="0" smtClean="0">
                <a:latin typeface="楷体_GB2312" pitchFamily="49" charset="-122"/>
                <a:ea typeface="楷体_GB2312" pitchFamily="49" charset="-122"/>
              </a:rPr>
              <a:t>基于前、中、后序和虚拟节点的二叉树建立（</a:t>
            </a:r>
            <a:r>
              <a:rPr kumimoji="0" lang="en-US" altLang="zh-CN" sz="2400" strike="sngStrike" dirty="0" err="1" smtClean="0">
                <a:latin typeface="楷体_GB2312" pitchFamily="49" charset="-122"/>
                <a:ea typeface="楷体_GB2312" pitchFamily="49" charset="-122"/>
              </a:rPr>
              <a:t>ppt</a:t>
            </a:r>
            <a:r>
              <a:rPr kumimoji="0" lang="en-US" altLang="zh-CN" sz="2400" strike="sngStrike" dirty="0" smtClean="0">
                <a:latin typeface="楷体_GB2312" pitchFamily="49" charset="-122"/>
                <a:ea typeface="楷体_GB2312" pitchFamily="49" charset="-122"/>
              </a:rPr>
              <a:t> 69</a:t>
            </a:r>
            <a:r>
              <a:rPr kumimoji="0" lang="zh-CN" altLang="en-US" sz="2400" strike="sngStrike" dirty="0" smtClean="0">
                <a:latin typeface="楷体_GB2312" pitchFamily="49" charset="-122"/>
                <a:ea typeface="楷体_GB2312" pitchFamily="49" charset="-122"/>
              </a:rPr>
              <a:t>页）；</a:t>
            </a:r>
            <a:endParaRPr kumimoji="0" lang="en-US" altLang="zh-CN" sz="2400" strike="sngStrike" dirty="0" smtClean="0">
              <a:latin typeface="楷体_GB2312" pitchFamily="49" charset="-122"/>
              <a:ea typeface="楷体_GB2312" pitchFamily="49" charset="-122"/>
            </a:endParaRPr>
          </a:p>
        </p:txBody>
      </p:sp>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2022</a:t>
            </a:r>
            <a:r>
              <a:rPr lang="zh-CN" altLang="en-US" sz="3200" dirty="0" smtClean="0"/>
              <a:t>年</a:t>
            </a:r>
            <a:r>
              <a:rPr lang="en-US" altLang="zh-CN" sz="3200" dirty="0" smtClean="0"/>
              <a:t>10.17</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055440" y="980728"/>
            <a:ext cx="10441160"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基于前</a:t>
            </a:r>
            <a:r>
              <a:rPr lang="zh-CN" altLang="en-US" sz="2600" dirty="0" smtClean="0"/>
              <a:t>序、中序、</a:t>
            </a:r>
            <a:r>
              <a:rPr lang="zh-CN" altLang="en-US" sz="2600" dirty="0"/>
              <a:t>后序序列构造二叉树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a:t>
            </a:r>
            <a:r>
              <a:rPr lang="zh-CN" altLang="en-US" sz="2000" dirty="0" smtClean="0"/>
              <a:t>输入两个序列</a:t>
            </a:r>
            <a:r>
              <a:rPr lang="en-US" altLang="zh-CN" sz="2000" dirty="0" smtClean="0"/>
              <a:t>(</a:t>
            </a:r>
            <a:r>
              <a:rPr lang="zh-CN" altLang="en-US" sz="2000" dirty="0" smtClean="0"/>
              <a:t>前序，中序，后序</a:t>
            </a:r>
            <a:r>
              <a:rPr lang="en-US" altLang="zh-CN" sz="2000" dirty="0" smtClean="0"/>
              <a:t>)</a:t>
            </a:r>
            <a:r>
              <a:rPr lang="zh-CN" altLang="en-US" sz="2000" dirty="0" smtClean="0"/>
              <a:t>，生成二叉树，请使用</a:t>
            </a:r>
            <a:r>
              <a:rPr lang="zh-CN" altLang="en-US" sz="2000" dirty="0" smtClean="0">
                <a:solidFill>
                  <a:srgbClr val="0000CC"/>
                </a:solidFill>
              </a:rPr>
              <a:t>三叉链表</a:t>
            </a:r>
            <a:r>
              <a:rPr lang="zh-CN" altLang="en-US" sz="2000" dirty="0" smtClean="0"/>
              <a:t>，在构造链表的过程中同步更新每个节点的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a:t>
            </a:r>
            <a:r>
              <a:rPr lang="zh-CN" altLang="en-US" sz="2000" dirty="0" smtClean="0"/>
              <a:t>输入序列</a:t>
            </a:r>
            <a:r>
              <a:rPr lang="zh-CN" altLang="en-US" sz="2000" dirty="0"/>
              <a:t>的</a:t>
            </a:r>
            <a:r>
              <a:rPr lang="zh-CN" altLang="en-US" sz="2000" u="sng" dirty="0"/>
              <a:t>有效性</a:t>
            </a:r>
            <a:r>
              <a:rPr lang="zh-CN" altLang="en-US" sz="2000" dirty="0"/>
              <a:t>，例如当用户输入错误</a:t>
            </a:r>
            <a:r>
              <a:rPr lang="zh-CN" altLang="en-US" sz="2000" dirty="0" smtClean="0"/>
              <a:t>的序列或者无法构造二叉树</a:t>
            </a:r>
            <a:r>
              <a:rPr lang="en-US" altLang="zh-CN" sz="2000" dirty="0" smtClean="0"/>
              <a:t>(</a:t>
            </a:r>
            <a:r>
              <a:rPr lang="zh-CN" altLang="en-US" sz="2000" dirty="0" smtClean="0"/>
              <a:t>前序</a:t>
            </a:r>
            <a:r>
              <a:rPr lang="en-US" altLang="zh-CN" sz="2000" dirty="0" smtClean="0"/>
              <a:t>+</a:t>
            </a:r>
            <a:r>
              <a:rPr lang="zh-CN" altLang="en-US" sz="2000" dirty="0" smtClean="0"/>
              <a:t>后序</a:t>
            </a:r>
            <a:r>
              <a:rPr lang="en-US" altLang="zh-CN" sz="2000" dirty="0" smtClean="0"/>
              <a:t>)</a:t>
            </a:r>
            <a:r>
              <a:rPr lang="zh-CN" altLang="en-US" sz="2000" dirty="0" smtClean="0"/>
              <a:t>时</a:t>
            </a:r>
            <a:r>
              <a:rPr lang="zh-CN" altLang="en-US" sz="2000" dirty="0"/>
              <a:t>，程序应该有错误</a:t>
            </a:r>
            <a:r>
              <a:rPr lang="zh-CN" altLang="en-US" sz="2000" dirty="0" smtClean="0"/>
              <a:t>提示。建议设计成独立的检测函数，每次对递归子序列检测；</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 </a:t>
            </a:r>
            <a:r>
              <a:rPr lang="zh-CN" altLang="en-US" sz="2000" dirty="0" smtClean="0"/>
              <a:t>不要只把</a:t>
            </a:r>
            <a:r>
              <a:rPr lang="zh-CN" altLang="en-US" sz="2000" dirty="0"/>
              <a:t>最后构造的</a:t>
            </a:r>
            <a:r>
              <a:rPr lang="zh-CN" altLang="en-US" sz="2000" dirty="0" smtClean="0"/>
              <a:t>树打印显示，而是要把算法运行过程</a:t>
            </a:r>
            <a:r>
              <a:rPr lang="zh-CN" altLang="en-US" sz="2000" dirty="0"/>
              <a:t>中每一步</a:t>
            </a:r>
            <a:r>
              <a:rPr lang="zh-CN" altLang="en-US" sz="2000" dirty="0" smtClean="0"/>
              <a:t>树的构造过程动态展示出来，即逐步显示建树过程（</a:t>
            </a:r>
            <a:r>
              <a:rPr lang="en-US" altLang="zh-CN" sz="2000" dirty="0" err="1" smtClean="0"/>
              <a:t>ppt</a:t>
            </a:r>
            <a:r>
              <a:rPr lang="en-US" altLang="zh-CN" sz="2000" dirty="0" smtClean="0"/>
              <a:t> 84-85</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b). </a:t>
            </a:r>
            <a:r>
              <a:rPr lang="zh-CN" altLang="en-US" sz="2000" dirty="0" smtClean="0"/>
              <a:t>如果出现错误</a:t>
            </a:r>
            <a:r>
              <a:rPr lang="en-US" altLang="zh-CN" sz="2000" dirty="0" smtClean="0"/>
              <a:t>(</a:t>
            </a:r>
            <a:r>
              <a:rPr lang="zh-CN" altLang="en-US" sz="2000" dirty="0" smtClean="0"/>
              <a:t>例如输入前</a:t>
            </a:r>
            <a:r>
              <a:rPr lang="zh-CN" altLang="en-US" sz="2000" dirty="0"/>
              <a:t>序</a:t>
            </a:r>
            <a:r>
              <a:rPr lang="en-US" altLang="zh-CN" sz="2000" dirty="0"/>
              <a:t>+</a:t>
            </a:r>
            <a:r>
              <a:rPr lang="zh-CN" altLang="en-US" sz="2000" dirty="0"/>
              <a:t>后序</a:t>
            </a:r>
            <a:r>
              <a:rPr lang="en-US" altLang="zh-CN" sz="2000" dirty="0"/>
              <a:t>) </a:t>
            </a:r>
            <a:r>
              <a:rPr lang="zh-CN" altLang="en-US" sz="2000" dirty="0" smtClean="0"/>
              <a:t>，请依照</a:t>
            </a:r>
            <a:r>
              <a:rPr lang="en-US" altLang="zh-CN" sz="2000" dirty="0" smtClean="0"/>
              <a:t>a</a:t>
            </a:r>
            <a:r>
              <a:rPr lang="zh-CN" altLang="en-US" sz="2000" dirty="0" smtClean="0"/>
              <a:t>步骤把能够成功构造的树</a:t>
            </a:r>
            <a:r>
              <a:rPr lang="en-US" altLang="zh-CN" sz="2000" dirty="0" smtClean="0"/>
              <a:t>(</a:t>
            </a:r>
            <a:r>
              <a:rPr lang="zh-CN" altLang="en-US" sz="2000" dirty="0" smtClean="0"/>
              <a:t>部分</a:t>
            </a:r>
            <a:r>
              <a:rPr lang="en-US" altLang="zh-CN" sz="2000" dirty="0" smtClean="0"/>
              <a:t>)</a:t>
            </a:r>
            <a:r>
              <a:rPr lang="zh-CN" altLang="en-US" sz="2000" dirty="0" smtClean="0"/>
              <a:t>的构造过程打印出来，直到遇到错误时给出相应提示）；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4</a:t>
            </a:r>
            <a:r>
              <a:rPr lang="zh-CN" altLang="en-US" sz="2000" dirty="0" smtClean="0"/>
              <a:t>、请试着基于</a:t>
            </a:r>
            <a:r>
              <a:rPr lang="zh-CN" altLang="en-US" sz="2000" dirty="0"/>
              <a:t>二叉链</a:t>
            </a:r>
            <a:r>
              <a:rPr lang="en-US" altLang="zh-CN" sz="2000" dirty="0" smtClean="0"/>
              <a:t>(</a:t>
            </a:r>
            <a:r>
              <a:rPr lang="zh-CN" altLang="en-US" sz="2000" dirty="0" smtClean="0"/>
              <a:t>不使用</a:t>
            </a:r>
            <a:r>
              <a:rPr lang="en-US" altLang="zh-CN" sz="2000" dirty="0" smtClean="0"/>
              <a:t>parent</a:t>
            </a:r>
            <a:r>
              <a:rPr lang="zh-CN" altLang="en-US" sz="2000" dirty="0" smtClean="0"/>
              <a:t>指针</a:t>
            </a:r>
            <a:r>
              <a:rPr lang="en-US" altLang="zh-CN" sz="2000" dirty="0" smtClean="0"/>
              <a:t>)</a:t>
            </a:r>
            <a:r>
              <a:rPr lang="zh-CN" altLang="en-US" sz="2000" dirty="0" smtClean="0"/>
              <a:t>实现查找给定节点</a:t>
            </a:r>
            <a:r>
              <a:rPr lang="en-US" altLang="zh-CN" sz="2000" dirty="0" smtClean="0"/>
              <a:t>p</a:t>
            </a:r>
            <a:r>
              <a:rPr lang="zh-CN" altLang="en-US" sz="2000" dirty="0" smtClean="0"/>
              <a:t>的父亲节点；</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5</a:t>
            </a:r>
            <a:r>
              <a:rPr lang="zh-CN" altLang="en-US" sz="2000" dirty="0" smtClean="0"/>
              <a:t>、分别基于二叉链</a:t>
            </a:r>
            <a:r>
              <a:rPr lang="en-US" altLang="zh-CN" sz="2000" dirty="0"/>
              <a:t>(</a:t>
            </a:r>
            <a:r>
              <a:rPr lang="zh-CN" altLang="en-US" sz="2000" dirty="0"/>
              <a:t>不使用</a:t>
            </a:r>
            <a:r>
              <a:rPr lang="en-US" altLang="zh-CN" sz="2000" dirty="0"/>
              <a:t>parent</a:t>
            </a:r>
            <a:r>
              <a:rPr lang="zh-CN" altLang="en-US" sz="2000" dirty="0"/>
              <a:t>指针</a:t>
            </a:r>
            <a:r>
              <a:rPr lang="en-US" altLang="zh-CN" sz="2000" dirty="0"/>
              <a:t>)</a:t>
            </a:r>
            <a:r>
              <a:rPr lang="zh-CN" altLang="en-US" sz="2000" dirty="0" smtClean="0"/>
              <a:t>和三叉链寻找节点</a:t>
            </a:r>
            <a:r>
              <a:rPr lang="en-US" altLang="zh-CN" sz="2000" dirty="0" smtClean="0"/>
              <a:t>p</a:t>
            </a:r>
            <a:r>
              <a:rPr lang="zh-CN" altLang="en-US" sz="2000" dirty="0" smtClean="0"/>
              <a:t>和节点</a:t>
            </a:r>
            <a:r>
              <a:rPr lang="en-US" altLang="zh-CN" sz="2000" dirty="0" smtClean="0"/>
              <a:t>q</a:t>
            </a:r>
            <a:r>
              <a:rPr lang="zh-CN" altLang="en-US" sz="2000" dirty="0" smtClean="0"/>
              <a:t>的最小公共祖先，并对比分析算法复杂度。</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smtClean="0"/>
              <a:t>、程序可视化效果好可以加分，使用自上而下的二叉树打印</a:t>
            </a:r>
            <a:r>
              <a:rPr lang="en-US" altLang="zh-CN" sz="2000" dirty="0" smtClean="0"/>
              <a:t>/</a:t>
            </a:r>
            <a:r>
              <a:rPr lang="zh-CN" altLang="en-US" sz="2000" dirty="0" smtClean="0"/>
              <a:t>显示可以加分；</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810127718"/>
      </p:ext>
    </p:extLst>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2022</a:t>
            </a:r>
            <a:r>
              <a:rPr lang="zh-CN" altLang="en-US" sz="3200" dirty="0" smtClean="0"/>
              <a:t>年</a:t>
            </a:r>
            <a:r>
              <a:rPr lang="en-US" altLang="zh-CN" sz="3200" dirty="0" smtClean="0"/>
              <a:t>10.17</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127448" y="980728"/>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en-US" altLang="zh-CN" sz="2600" dirty="0" smtClean="0"/>
              <a:t>Top-K</a:t>
            </a:r>
            <a:r>
              <a:rPr lang="zh-CN" altLang="en-US" sz="2600" dirty="0" smtClean="0"/>
              <a:t>问题求解（模拟热搜统计）</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smtClean="0"/>
              <a:t>、基于给定的</a:t>
            </a:r>
            <a:r>
              <a:rPr lang="en-US" altLang="zh-CN" sz="2000" dirty="0" err="1" smtClean="0"/>
              <a:t>QT</a:t>
            </a:r>
            <a:r>
              <a:rPr lang="en-US" altLang="zh-CN" sz="2000" dirty="0" smtClean="0"/>
              <a:t>/</a:t>
            </a:r>
            <a:r>
              <a:rPr lang="en-US" altLang="zh-CN" sz="2000" dirty="0" err="1" smtClean="0"/>
              <a:t>MFC</a:t>
            </a:r>
            <a:r>
              <a:rPr lang="zh-CN" altLang="en-US" sz="2000" dirty="0" smtClean="0"/>
              <a:t>聊天室模板</a:t>
            </a:r>
            <a:r>
              <a:rPr lang="en-US" altLang="zh-CN" sz="2000" dirty="0" smtClean="0"/>
              <a:t>(</a:t>
            </a:r>
            <a:r>
              <a:rPr lang="zh-CN" altLang="en-US" sz="2000" dirty="0" smtClean="0">
                <a:hlinkClick r:id="rId3"/>
              </a:rPr>
              <a:t>课程主页</a:t>
            </a:r>
            <a:r>
              <a:rPr lang="en-US" altLang="zh-CN" sz="2000" dirty="0" smtClean="0"/>
              <a:t>)</a:t>
            </a:r>
            <a:r>
              <a:rPr lang="zh-CN" altLang="en-US" sz="2000" dirty="0" smtClean="0"/>
              <a:t>，实现客户端定时向服务器端传输数据的功能</a:t>
            </a:r>
            <a:r>
              <a:rPr lang="en-US" altLang="zh-CN" sz="2000" dirty="0" smtClean="0"/>
              <a:t>(</a:t>
            </a:r>
            <a:r>
              <a:rPr lang="zh-CN" altLang="en-US" sz="2000" dirty="0" smtClean="0"/>
              <a:t>初始时先传输</a:t>
            </a:r>
            <a:r>
              <a:rPr lang="en-US" altLang="zh-CN" sz="2000" dirty="0" smtClean="0"/>
              <a:t>1</a:t>
            </a:r>
            <a:r>
              <a:rPr lang="zh-CN" altLang="en-US" sz="2000" dirty="0" smtClean="0"/>
              <a:t>万个随机数</a:t>
            </a:r>
            <a:r>
              <a:rPr lang="en-US" altLang="zh-CN" sz="2000" dirty="0"/>
              <a:t>[</a:t>
            </a:r>
            <a:r>
              <a:rPr lang="zh-CN" altLang="en-US" sz="2000" dirty="0" smtClean="0"/>
              <a:t>范围</a:t>
            </a:r>
            <a:r>
              <a:rPr lang="en-US" altLang="zh-CN" sz="2000" dirty="0" smtClean="0"/>
              <a:t>0-999]</a:t>
            </a:r>
            <a:r>
              <a:rPr lang="zh-CN" altLang="en-US" sz="2000" dirty="0" smtClean="0"/>
              <a:t>作为</a:t>
            </a:r>
            <a:r>
              <a:rPr lang="zh-CN" altLang="en-US" sz="2000" dirty="0"/>
              <a:t>历史数据</a:t>
            </a:r>
            <a:r>
              <a:rPr lang="zh-CN" altLang="en-US" sz="2000" dirty="0" smtClean="0"/>
              <a:t>，此后默认</a:t>
            </a:r>
            <a:r>
              <a:rPr lang="zh-CN" altLang="en-US" sz="2000" dirty="0"/>
              <a:t>每隔</a:t>
            </a:r>
            <a:r>
              <a:rPr lang="en-US" altLang="zh-CN" sz="2000" dirty="0" err="1"/>
              <a:t>30s</a:t>
            </a:r>
            <a:r>
              <a:rPr lang="zh-CN" altLang="en-US" sz="2000" dirty="0"/>
              <a:t>向服务器传输</a:t>
            </a:r>
            <a:r>
              <a:rPr lang="en-US" altLang="zh-CN" sz="2000" dirty="0"/>
              <a:t>1</a:t>
            </a:r>
            <a:r>
              <a:rPr lang="zh-CN" altLang="en-US" sz="2000" dirty="0"/>
              <a:t>万个</a:t>
            </a:r>
            <a:r>
              <a:rPr lang="zh-CN" altLang="en-US" sz="2000" dirty="0" smtClean="0"/>
              <a:t>随机数，这意味着服务器端接受到的数据是动态变化</a:t>
            </a:r>
            <a:r>
              <a:rPr lang="zh-CN" altLang="en-US" sz="2000" dirty="0"/>
              <a:t>的，随机数生成请使用模板里提供的</a:t>
            </a:r>
            <a:r>
              <a:rPr lang="en-AU" altLang="zh-CN" sz="2000" dirty="0" err="1"/>
              <a:t>CreateRandNums</a:t>
            </a:r>
            <a:r>
              <a:rPr lang="zh-CN" altLang="en-US" sz="2000" dirty="0"/>
              <a:t>类</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smtClean="0"/>
              <a:t>、步骤</a:t>
            </a:r>
            <a:r>
              <a:rPr lang="en-US" altLang="zh-CN" sz="2000" dirty="0" smtClean="0"/>
              <a:t>1</a:t>
            </a:r>
            <a:r>
              <a:rPr lang="zh-CN" altLang="en-US" sz="2000" dirty="0" smtClean="0"/>
              <a:t>中请对比不压缩数据直接传输</a:t>
            </a:r>
            <a:r>
              <a:rPr lang="en-US" altLang="zh-CN" sz="2000" dirty="0" smtClean="0"/>
              <a:t>(</a:t>
            </a:r>
            <a:r>
              <a:rPr lang="zh-CN" altLang="en-US" sz="2000" dirty="0" smtClean="0"/>
              <a:t>直接转为二进制模拟网络数据传输</a:t>
            </a:r>
            <a:r>
              <a:rPr lang="en-US" altLang="zh-CN" sz="2000" dirty="0" smtClean="0"/>
              <a:t>)</a:t>
            </a:r>
            <a:r>
              <a:rPr lang="zh-CN" altLang="en-US" sz="2000" dirty="0" smtClean="0"/>
              <a:t>和使用</a:t>
            </a:r>
            <a:r>
              <a:rPr lang="en-US" altLang="zh-CN" sz="2000" dirty="0" smtClean="0"/>
              <a:t>Haffman</a:t>
            </a:r>
            <a:r>
              <a:rPr lang="zh-CN" altLang="en-US" sz="2000" dirty="0" smtClean="0"/>
              <a:t>树进行数据压缩后再进行数据传输的开销</a:t>
            </a:r>
            <a:r>
              <a:rPr lang="en-US" altLang="zh-CN" sz="2000" dirty="0" smtClean="0"/>
              <a:t>(</a:t>
            </a:r>
            <a:r>
              <a:rPr lang="zh-CN" altLang="en-US" sz="2000" dirty="0" smtClean="0"/>
              <a:t>网络传输的</a:t>
            </a:r>
            <a:r>
              <a:rPr lang="en-US" altLang="zh-CN" sz="2000" dirty="0" smtClean="0"/>
              <a:t>byte</a:t>
            </a:r>
            <a:r>
              <a:rPr lang="zh-CN" altLang="en-US" sz="2000" dirty="0" smtClean="0"/>
              <a:t>总量</a:t>
            </a:r>
            <a:r>
              <a:rPr lang="en-US" altLang="zh-CN" sz="2000" dirty="0" smtClean="0"/>
              <a:t>)</a:t>
            </a:r>
            <a:r>
              <a:rPr lang="zh-CN" altLang="en-US" sz="2000" dirty="0" smtClean="0"/>
              <a:t>。提示：传输</a:t>
            </a:r>
            <a:r>
              <a:rPr lang="en-US" altLang="zh-CN" sz="2000" dirty="0" smtClean="0"/>
              <a:t>Haffman</a:t>
            </a:r>
            <a:r>
              <a:rPr lang="zh-CN" altLang="en-US" sz="2000" dirty="0" smtClean="0"/>
              <a:t>编码后的二进制数据时需先传输编解码字典，格式自定，否则无法译码；</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smtClean="0"/>
              <a:t>、在服务器端基于接受到的动态</a:t>
            </a:r>
            <a:r>
              <a:rPr lang="zh-CN" altLang="en-US" sz="2000" dirty="0" smtClean="0"/>
              <a:t>数据</a:t>
            </a:r>
            <a:r>
              <a:rPr lang="en-US" altLang="zh-CN" sz="2000" dirty="0" smtClean="0"/>
              <a:t>(</a:t>
            </a:r>
            <a:r>
              <a:rPr lang="zh-CN" altLang="en-US" sz="2000" dirty="0" smtClean="0"/>
              <a:t>包括历史数据</a:t>
            </a:r>
            <a:r>
              <a:rPr lang="en-US" altLang="zh-CN" sz="2000" dirty="0" smtClean="0"/>
              <a:t>)</a:t>
            </a:r>
            <a:r>
              <a:rPr lang="zh-CN" altLang="en-US" sz="2000" dirty="0" smtClean="0"/>
              <a:t>，</a:t>
            </a:r>
            <a:r>
              <a:rPr lang="zh-CN" altLang="en-US" sz="2000" dirty="0" smtClean="0"/>
              <a:t>建立最大堆寻找出现次数最多的</a:t>
            </a:r>
            <a:r>
              <a:rPr lang="en-US" altLang="zh-CN" sz="2000" dirty="0" smtClean="0"/>
              <a:t>20</a:t>
            </a:r>
            <a:r>
              <a:rPr lang="zh-CN" altLang="en-US" sz="2000" dirty="0" smtClean="0"/>
              <a:t>个整数并动态显示</a:t>
            </a:r>
            <a:r>
              <a:rPr lang="en-US" altLang="zh-CN" sz="2000" dirty="0" smtClean="0"/>
              <a:t>(</a:t>
            </a:r>
            <a:r>
              <a:rPr lang="en-US" altLang="zh-CN" sz="2000" dirty="0" smtClean="0"/>
              <a:t>30-60s</a:t>
            </a:r>
            <a:r>
              <a:rPr lang="zh-CN" altLang="en-US" sz="2000" dirty="0" smtClean="0"/>
              <a:t>更新一次，请根据你的算法效率来决定最小更新间隔</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4</a:t>
            </a:r>
            <a:r>
              <a:rPr lang="zh-CN" altLang="en-US" sz="2000" dirty="0" smtClean="0"/>
              <a:t>、请尝试</a:t>
            </a:r>
            <a:r>
              <a:rPr lang="zh-CN" altLang="en-US" sz="2000" dirty="0"/>
              <a:t>对比</a:t>
            </a:r>
            <a:r>
              <a:rPr lang="zh-CN" altLang="en-US" sz="2000" dirty="0" smtClean="0"/>
              <a:t>其他能够从动态数据中找到出现</a:t>
            </a:r>
            <a:r>
              <a:rPr lang="zh-CN" altLang="en-US" sz="2000" dirty="0"/>
              <a:t>次数最多的</a:t>
            </a:r>
            <a:r>
              <a:rPr lang="en-US" altLang="zh-CN" sz="2000" dirty="0"/>
              <a:t>20</a:t>
            </a:r>
            <a:r>
              <a:rPr lang="zh-CN" altLang="en-US" sz="2000" dirty="0"/>
              <a:t>个</a:t>
            </a:r>
            <a:r>
              <a:rPr lang="zh-CN" altLang="en-US" sz="2000" dirty="0" smtClean="0"/>
              <a:t>整数的算法，例如最朴素的循环遍历，并与基于堆的算法进行对比</a:t>
            </a:r>
            <a:r>
              <a:rPr lang="en-US" altLang="zh-CN" sz="2000" dirty="0" smtClean="0"/>
              <a:t>(</a:t>
            </a:r>
            <a:r>
              <a:rPr lang="zh-CN" altLang="en-US" sz="2000" dirty="0" smtClean="0"/>
              <a:t>对比次数和时间</a:t>
            </a:r>
            <a:r>
              <a:rPr lang="en-US" altLang="zh-CN" sz="2000" dirty="0" smtClean="0"/>
              <a:t>)</a:t>
            </a:r>
            <a:r>
              <a:rPr lang="zh-CN" altLang="en-US" sz="2000" dirty="0" smtClean="0"/>
              <a:t>，动态显示对比结果。</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、需求</a:t>
            </a:r>
            <a:r>
              <a:rPr lang="en-US" altLang="zh-CN" sz="2000" dirty="0" smtClean="0"/>
              <a:t>4</a:t>
            </a:r>
            <a:r>
              <a:rPr lang="zh-CN" altLang="en-US" sz="2000" dirty="0" smtClean="0"/>
              <a:t>中如能够对比多个不同的算法可加分</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373291353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层从右向左连续缺若干结点，这就是完全二叉树。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971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743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696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220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763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391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858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382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391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8077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343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352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5181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724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352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763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553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562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257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733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429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89140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733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510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56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400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91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505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495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334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705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543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534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372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3124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953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7162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991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4038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84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505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200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3048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505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477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858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540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317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D60093"/>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0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1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2 </a:t>
            </a:r>
            <a:r>
              <a:rPr lang="en-US" altLang="zh-CN" sz="3000" b="1" dirty="0">
                <a:solidFill>
                  <a:schemeClr val="tx2"/>
                </a:solidFill>
                <a:latin typeface="Times New Roman" panose="02020603050405020304" pitchFamily="18" charset="0"/>
                <a:ea typeface="仿宋_GB2312" pitchFamily="49" charset="-122"/>
              </a:rPr>
              <a:t>+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solidFill>
                  <a:srgbClr val="0000CC"/>
                </a:solidFill>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对任何一棵</a:t>
            </a:r>
            <a:r>
              <a:rPr lang="zh-CN" altLang="en-US" sz="3000" b="1" u="sng" dirty="0">
                <a:solidFill>
                  <a:srgbClr val="0000CC"/>
                </a:solidFill>
                <a:latin typeface="Times New Roman" panose="02020603050405020304" pitchFamily="18" charset="0"/>
                <a:ea typeface="仿宋_GB2312" pitchFamily="49" charset="-122"/>
              </a:rPr>
              <a:t>二叉树</a:t>
            </a:r>
            <a:r>
              <a:rPr lang="zh-CN" altLang="en-US" sz="3000" b="1" dirty="0">
                <a:latin typeface="Times New Roman" panose="02020603050405020304" pitchFamily="18" charset="0"/>
                <a:ea typeface="仿宋_GB2312" pitchFamily="49" charset="-122"/>
              </a:rPr>
              <a:t>，如果其叶结点有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的非叶结点有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00CC"/>
                </a:solidFill>
                <a:latin typeface="Times New Roman" panose="02020603050405020304" pitchFamily="18" charset="0"/>
                <a:ea typeface="仿宋_GB2312" pitchFamily="49" charset="-122"/>
              </a:rPr>
              <a:t>                         </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2</a:t>
            </a:r>
            <a:r>
              <a:rPr lang="zh-CN" altLang="en-US" sz="3000" b="1" dirty="0">
                <a:solidFill>
                  <a:srgbClr val="0000CC"/>
                </a:solidFill>
                <a:latin typeface="Times New Roman" panose="02020603050405020304" pitchFamily="18" charset="0"/>
                <a:ea typeface="仿宋_GB2312" pitchFamily="49" charset="-122"/>
              </a:rPr>
              <a:t>＋</a:t>
            </a:r>
            <a:r>
              <a:rPr lang="en-US" altLang="zh-CN" sz="3000" b="1" dirty="0">
                <a:solidFill>
                  <a:srgbClr val="0000CC"/>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41164"/>
            <a:ext cx="2216150" cy="1477963"/>
          </a:xfrm>
        </p:spPr>
      </p:pic>
      <p:sp>
        <p:nvSpPr>
          <p:cNvPr id="46084" name="Rectangle 3"/>
          <p:cNvSpPr>
            <a:spLocks noChangeArrowheads="1"/>
          </p:cNvSpPr>
          <p:nvPr/>
        </p:nvSpPr>
        <p:spPr bwMode="auto">
          <a:xfrm>
            <a:off x="1919289"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solidFill>
                  <a:schemeClr val="tx2"/>
                </a:solidFill>
                <a:latin typeface="Times New Roman" panose="02020603050405020304" pitchFamily="18" charset="0"/>
              </a:rPr>
              <a:t>3. </a:t>
            </a:r>
            <a:r>
              <a:rPr lang="zh-CN" altLang="zh-CN" sz="2400" dirty="0">
                <a:solidFill>
                  <a:schemeClr val="tx2"/>
                </a:solidFill>
                <a:latin typeface="Times New Roman" panose="02020603050405020304" pitchFamily="18" charset="0"/>
              </a:rPr>
              <a:t>一棵</a:t>
            </a:r>
            <a:r>
              <a:rPr lang="zh-CN" altLang="zh-CN" sz="2400" u="sng" dirty="0">
                <a:solidFill>
                  <a:srgbClr val="0000CC"/>
                </a:solidFill>
                <a:latin typeface="Times New Roman" panose="02020603050405020304" pitchFamily="18" charset="0"/>
              </a:rPr>
              <a:t>完全二叉树</a:t>
            </a:r>
            <a:r>
              <a:rPr lang="zh-CN" altLang="zh-CN" sz="2400" dirty="0">
                <a:solidFill>
                  <a:schemeClr val="tx2"/>
                </a:solidFill>
                <a:latin typeface="Times New Roman" panose="02020603050405020304" pitchFamily="18" charset="0"/>
              </a:rPr>
              <a:t>上有</a:t>
            </a:r>
            <a:r>
              <a:rPr lang="en-US" altLang="zh-CN" sz="2400" dirty="0">
                <a:solidFill>
                  <a:schemeClr val="tx2"/>
                </a:solidFill>
                <a:latin typeface="Times New Roman" panose="02020603050405020304" pitchFamily="18" charset="0"/>
              </a:rPr>
              <a:t>1001</a:t>
            </a:r>
            <a:r>
              <a:rPr lang="zh-CN" altLang="en-US" sz="2400" dirty="0">
                <a:solidFill>
                  <a:schemeClr val="tx2"/>
                </a:solidFill>
                <a:latin typeface="Times New Roman" panose="02020603050405020304" pitchFamily="18" charset="0"/>
              </a:rPr>
              <a:t>个结点，其中叶子结点的个数是</a:t>
            </a:r>
            <a:r>
              <a:rPr lang="zh-CN" altLang="en-US" sz="2400" u="sng" dirty="0">
                <a:solidFill>
                  <a:schemeClr val="tx2"/>
                </a:solidFill>
                <a:latin typeface="Times New Roman" panose="02020603050405020304" pitchFamily="18" charset="0"/>
              </a:rPr>
              <a:t>                        </a:t>
            </a:r>
            <a:endParaRPr lang="en-US" altLang="zh-CN" sz="2400" dirty="0">
              <a:solidFill>
                <a:schemeClr val="tx2"/>
              </a:solidFill>
              <a:latin typeface="Times New Roman" panose="02020603050405020304" pitchFamily="18" charset="0"/>
            </a:endParaRPr>
          </a:p>
          <a:p>
            <a:endParaRPr lang="zh-CN" altLang="en-US" sz="2400" dirty="0">
              <a:solidFill>
                <a:schemeClr val="tx2"/>
              </a:solidFill>
              <a:latin typeface="Times New Roman" panose="02020603050405020304" pitchFamily="18" charset="0"/>
            </a:endParaRPr>
          </a:p>
          <a:p>
            <a:pPr algn="ctr"/>
            <a:r>
              <a:rPr lang="en-US" altLang="zh-CN" sz="2400" dirty="0">
                <a:solidFill>
                  <a:schemeClr val="tx2"/>
                </a:solidFill>
                <a:latin typeface="Times New Roman" panose="02020603050405020304" pitchFamily="18" charset="0"/>
              </a:rPr>
              <a:t>A. 250   B. 500    C. 254     D. 505      E. </a:t>
            </a:r>
            <a:r>
              <a:rPr lang="zh-CN" altLang="en-US" sz="2400" dirty="0">
                <a:solidFill>
                  <a:schemeClr val="tx2"/>
                </a:solidFill>
                <a:latin typeface="Times New Roman" panose="02020603050405020304" pitchFamily="18" charset="0"/>
              </a:rPr>
              <a:t>以上答案都不对　　</a:t>
            </a:r>
            <a:endParaRPr lang="en-US" altLang="zh-CN" sz="24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884363" y="3475039"/>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10107951" y="2049464"/>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标题 1"/>
          <p:cNvSpPr>
            <a:spLocks noGrp="1"/>
          </p:cNvSpPr>
          <p:nvPr>
            <p:ph type="title"/>
          </p:nvPr>
        </p:nvSpPr>
        <p:spPr>
          <a:xfrm>
            <a:off x="767408" y="-31510"/>
            <a:ext cx="5267325" cy="869950"/>
          </a:xfrm>
        </p:spPr>
        <p:txBody>
          <a:bodyPr/>
          <a:lstStyle/>
          <a:p>
            <a:r>
              <a:rPr lang="zh-CN" altLang="en-US" smtClean="0"/>
              <a:t>课堂练习</a:t>
            </a:r>
          </a:p>
        </p:txBody>
      </p:sp>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053"/>
            <a:ext cx="2216150" cy="1477963"/>
          </a:xfrm>
        </p:spPr>
      </p:pic>
      <p:sp>
        <p:nvSpPr>
          <p:cNvPr id="47108" name="Rectangle 3"/>
          <p:cNvSpPr>
            <a:spLocks noChangeArrowheads="1"/>
          </p:cNvSpPr>
          <p:nvPr/>
        </p:nvSpPr>
        <p:spPr bwMode="auto">
          <a:xfrm>
            <a:off x="1847528" y="1340768"/>
            <a:ext cx="8578432"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1991989" y="3841081"/>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8356277" y="2105942"/>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rgbClr val="008000"/>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011864"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4913313" y="716928"/>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2379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8151814"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8545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9166225"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494" y="116633"/>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82732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1023748" y="980728"/>
            <a:ext cx="3488076"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FF"/>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FF0000"/>
                </a:solidFill>
                <a:latin typeface="Times New Roman" panose="02020603050405020304" pitchFamily="18" charset="0"/>
              </a:rPr>
              <a:t>特点：</a:t>
            </a:r>
            <a:endParaRPr lang="en-US" altLang="zh-CN" sz="2400" dirty="0">
              <a:solidFill>
                <a:srgbClr val="FF0000"/>
              </a:solidFill>
              <a:latin typeface="Times New Roman" panose="02020603050405020304" pitchFamily="18" charset="0"/>
            </a:endParaRPr>
          </a:p>
          <a:p>
            <a:pPr>
              <a:lnSpc>
                <a:spcPct val="90000"/>
              </a:lnSpc>
              <a:spcAft>
                <a:spcPct val="20000"/>
              </a:spcAft>
            </a:pPr>
            <a:r>
              <a:rPr lang="en-US" altLang="zh-CN" sz="2400" dirty="0">
                <a:latin typeface="Times New Roman" panose="02020603050405020304" pitchFamily="18" charset="0"/>
              </a:rPr>
              <a:t>1.</a:t>
            </a:r>
            <a:r>
              <a:rPr lang="zh-CN" altLang="en-US" sz="2400" dirty="0">
                <a:latin typeface="Times New Roman" panose="02020603050405020304" pitchFamily="18" charset="0"/>
              </a:rPr>
              <a:t>完全二叉树是最简单，最节省空间的存储方式</a:t>
            </a:r>
          </a:p>
          <a:p>
            <a:pPr>
              <a:lnSpc>
                <a:spcPct val="90000"/>
              </a:lnSpc>
              <a:spcAft>
                <a:spcPct val="20000"/>
              </a:spcAft>
            </a:pPr>
            <a:r>
              <a:rPr lang="en-US" altLang="zh-CN" sz="2400" dirty="0">
                <a:latin typeface="Times New Roman" panose="02020603050405020304" pitchFamily="18" charset="0"/>
              </a:rPr>
              <a:t>2.</a:t>
            </a:r>
            <a:r>
              <a:rPr lang="zh-CN" altLang="en-US" sz="2400" dirty="0">
                <a:latin typeface="Times New Roman" panose="02020603050405020304" pitchFamily="18" charset="0"/>
              </a:rPr>
              <a:t>完全二叉树的顺序存储，在</a:t>
            </a:r>
            <a:r>
              <a:rPr lang="zh-CN" altLang="en-US" sz="2400" dirty="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dirty="0">
                <a:latin typeface="Times New Roman" panose="02020603050405020304" pitchFamily="18" charset="0"/>
              </a:rPr>
              <a:t>3.</a:t>
            </a:r>
            <a:r>
              <a:rPr lang="zh-CN" altLang="en-US" sz="2400" dirty="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2818" y="2780928"/>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595454" y="3324133"/>
            <a:ext cx="2469098" cy="2141771"/>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extLst>
                    <a:ext uri="{9D8B030D-6E8A-4147-A177-3AD203B41FA5}">
                      <a16:colId xmlns:a16="http://schemas.microsoft.com/office/drawing/2014/main" val="20000"/>
                    </a:ext>
                  </a:extLst>
                </a:gridCol>
                <a:gridCol w="2989263">
                  <a:extLst>
                    <a:ext uri="{9D8B030D-6E8A-4147-A177-3AD203B41FA5}">
                      <a16:colId xmlns:a16="http://schemas.microsoft.com/office/drawing/2014/main" val="20001"/>
                    </a:ext>
                  </a:extLst>
                </a:gridCol>
                <a:gridCol w="3292475">
                  <a:extLst>
                    <a:ext uri="{9D8B030D-6E8A-4147-A177-3AD203B41FA5}">
                      <a16:colId xmlns:a16="http://schemas.microsoft.com/office/drawing/2014/main" val="20002"/>
                    </a:ext>
                  </a:extLst>
                </a:gridCol>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1415480" y="10527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(p = 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leftChild</a:t>
            </a:r>
            <a:r>
              <a:rPr lang="en-US" altLang="zh-CN" sz="2400" b="1" u="sng" dirty="0">
                <a:solidFill>
                  <a:srgbClr val="0000CC"/>
                </a:solidFill>
                <a:latin typeface="Times New Roman" panose="02020603050405020304" pitchFamily="18" charset="0"/>
                <a:ea typeface="隶书" panose="02010509060101010101" pitchFamily="49" charset="-122"/>
              </a:rPr>
              <a:t>, </a:t>
            </a:r>
            <a:r>
              <a:rPr lang="en-US" altLang="zh-CN" sz="2400" u="sng" dirty="0">
                <a:solidFill>
                  <a:srgbClr val="0000CC"/>
                </a:solidFill>
                <a:latin typeface="Times New Roman" panose="02020603050405020304" pitchFamily="18" charset="0"/>
                <a:ea typeface="隶书" panose="02010509060101010101" pitchFamily="49" charset="-122"/>
              </a:rPr>
              <a:t>t))</a:t>
            </a:r>
            <a:r>
              <a:rPr lang="en-US" altLang="zh-CN" sz="2400" b="1" u="sng" dirty="0">
                <a:solidFill>
                  <a:srgbClr val="0000CC"/>
                </a:solidFill>
                <a:latin typeface="Times New Roman" panose="02020603050405020304" pitchFamily="18" charset="0"/>
                <a:ea typeface="隶书" panose="02010509060101010101" pitchFamily="49" charset="-122"/>
              </a:rPr>
              <a:t> != </a:t>
            </a:r>
            <a:r>
              <a:rPr lang="en-US" altLang="zh-CN" sz="2400" u="sng" dirty="0">
                <a:solidFill>
                  <a:srgbClr val="0000CC"/>
                </a:solidFill>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solidFill>
                  <a:srgbClr val="0000CC"/>
                </a:solidFill>
                <a:latin typeface="Times New Roman" panose="02020603050405020304" pitchFamily="18" charset="0"/>
                <a:ea typeface="隶书" panose="02010509060101010101" pitchFamily="49" charset="-122"/>
              </a:rPr>
              <a:t>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rightChild</a:t>
            </a:r>
            <a:r>
              <a:rPr lang="en-US" altLang="zh-CN" sz="2400" b="1" u="sng" dirty="0">
                <a:solidFill>
                  <a:srgbClr val="0000CC"/>
                </a:solidFill>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7999413" y="2930526"/>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8594726"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8596313" y="31369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8594726" y="28575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8580438" y="2595564"/>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140825" y="3794126"/>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8602663" y="23018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8570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858996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8599488" y="22987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8589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85883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8575676" y="17430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8588376" y="25939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8575676"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86137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8632826"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8618538" y="22955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8613776"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8601076" y="174625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8604251" y="284162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8583613" y="25812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8623301"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859631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8610601" y="14986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8593138" y="981076"/>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7832385"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2895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289584"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87467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8746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2039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202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96611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9659608"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1183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116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488488"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488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7882888"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328249"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8818992"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25104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969640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par>
                                <p:cTn id="239" presetID="1" presetClass="entr" presetSubtype="0" fill="hold" grpId="0"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1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0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5"/>
                                        </p:tgtEl>
                                        <p:attrNameLst>
                                          <p:attrName>style.visibility</p:attrName>
                                        </p:attrNameLst>
                                      </p:cBhvr>
                                      <p:to>
                                        <p:strVal val="visible"/>
                                      </p:to>
                                    </p:set>
                                    <p:animEffect transition="in" filter="fade">
                                      <p:cBhvr>
                                        <p:cTn id="253" dur="500"/>
                                        <p:tgtEl>
                                          <p:spTgt spid="9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97"/>
                                        </p:tgtEl>
                                        <p:attrNameLst>
                                          <p:attrName>style.visibility</p:attrName>
                                        </p:attrNameLst>
                                      </p:cBhvr>
                                      <p:to>
                                        <p:strVal val="visible"/>
                                      </p:to>
                                    </p:set>
                                    <p:animEffect transition="in" filter="fade">
                                      <p:cBhvr>
                                        <p:cTn id="259" dur="500"/>
                                        <p:tgtEl>
                                          <p:spTgt spid="97"/>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98"/>
                                        </p:tgtEl>
                                        <p:attrNameLst>
                                          <p:attrName>style.visibility</p:attrName>
                                        </p:attrNameLst>
                                      </p:cBhvr>
                                      <p:to>
                                        <p:strVal val="visible"/>
                                      </p:to>
                                    </p:set>
                                    <p:animEffect transition="in" filter="fade">
                                      <p:cBhvr>
                                        <p:cTn id="262" dur="500"/>
                                        <p:tgtEl>
                                          <p:spTgt spid="9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fade">
                                      <p:cBhvr>
                                        <p:cTn id="265" dur="500"/>
                                        <p:tgtEl>
                                          <p:spTgt spid="9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00"/>
                                        </p:tgtEl>
                                        <p:attrNameLst>
                                          <p:attrName>style.visibility</p:attrName>
                                        </p:attrNameLst>
                                      </p:cBhvr>
                                      <p:to>
                                        <p:strVal val="visible"/>
                                      </p:to>
                                    </p:set>
                                    <p:animEffect transition="in" filter="fade">
                                      <p:cBhvr>
                                        <p:cTn id="268" dur="500"/>
                                        <p:tgtEl>
                                          <p:spTgt spid="100"/>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01"/>
                                        </p:tgtEl>
                                        <p:attrNameLst>
                                          <p:attrName>style.visibility</p:attrName>
                                        </p:attrNameLst>
                                      </p:cBhvr>
                                      <p:to>
                                        <p:strVal val="visible"/>
                                      </p:to>
                                    </p:set>
                                    <p:animEffect transition="in" filter="fade">
                                      <p:cBhvr>
                                        <p:cTn id="271" dur="500"/>
                                        <p:tgtEl>
                                          <p:spTgt spid="101"/>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102"/>
                                        </p:tgtEl>
                                        <p:attrNameLst>
                                          <p:attrName>style.visibility</p:attrName>
                                        </p:attrNameLst>
                                      </p:cBhvr>
                                      <p:to>
                                        <p:strVal val="visible"/>
                                      </p:to>
                                    </p:set>
                                    <p:animEffect transition="in" filter="fade">
                                      <p:cBhvr>
                                        <p:cTn id="274" dur="500"/>
                                        <p:tgtEl>
                                          <p:spTgt spid="102"/>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03"/>
                                        </p:tgtEl>
                                        <p:attrNameLst>
                                          <p:attrName>style.visibility</p:attrName>
                                        </p:attrNameLst>
                                      </p:cBhvr>
                                      <p:to>
                                        <p:strVal val="visible"/>
                                      </p:to>
                                    </p:set>
                                    <p:animEffect transition="in" filter="fade">
                                      <p:cBhvr>
                                        <p:cTn id="277" dur="500"/>
                                        <p:tgtEl>
                                          <p:spTgt spid="103"/>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04"/>
                                        </p:tgtEl>
                                        <p:attrNameLst>
                                          <p:attrName>style.visibility</p:attrName>
                                        </p:attrNameLst>
                                      </p:cBhvr>
                                      <p:to>
                                        <p:strVal val="visible"/>
                                      </p:to>
                                    </p:set>
                                    <p:animEffect transition="in" filter="fade">
                                      <p:cBhvr>
                                        <p:cTn id="280" dur="500"/>
                                        <p:tgtEl>
                                          <p:spTgt spid="10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05"/>
                                        </p:tgtEl>
                                        <p:attrNameLst>
                                          <p:attrName>style.visibility</p:attrName>
                                        </p:attrNameLst>
                                      </p:cBhvr>
                                      <p:to>
                                        <p:strVal val="visible"/>
                                      </p:to>
                                    </p:set>
                                    <p:animEffect transition="in" filter="fade">
                                      <p:cBhvr>
                                        <p:cTn id="283" dur="500"/>
                                        <p:tgtEl>
                                          <p:spTgt spid="10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6"/>
                                        </p:tgtEl>
                                        <p:attrNameLst>
                                          <p:attrName>style.visibility</p:attrName>
                                        </p:attrNameLst>
                                      </p:cBhvr>
                                      <p:to>
                                        <p:strVal val="visible"/>
                                      </p:to>
                                    </p:set>
                                    <p:animEffect transition="in" filter="fade">
                                      <p:cBhvr>
                                        <p:cTn id="286" dur="500"/>
                                        <p:tgtEl>
                                          <p:spTgt spid="106"/>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07"/>
                                        </p:tgtEl>
                                        <p:attrNameLst>
                                          <p:attrName>style.visibility</p:attrName>
                                        </p:attrNameLst>
                                      </p:cBhvr>
                                      <p:to>
                                        <p:strVal val="visible"/>
                                      </p:to>
                                    </p:set>
                                    <p:animEffect transition="in" filter="fade">
                                      <p:cBhvr>
                                        <p:cTn id="289" dur="500"/>
                                        <p:tgtEl>
                                          <p:spTgt spid="107"/>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08"/>
                                        </p:tgtEl>
                                        <p:attrNameLst>
                                          <p:attrName>style.visibility</p:attrName>
                                        </p:attrNameLst>
                                      </p:cBhvr>
                                      <p:to>
                                        <p:strVal val="visible"/>
                                      </p:to>
                                    </p:set>
                                    <p:animEffect transition="in" filter="fade">
                                      <p:cBhvr>
                                        <p:cTn id="292" dur="500"/>
                                        <p:tgtEl>
                                          <p:spTgt spid="108"/>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13"/>
                                        </p:tgtEl>
                                        <p:attrNameLst>
                                          <p:attrName>style.visibility</p:attrName>
                                        </p:attrNameLst>
                                      </p:cBhvr>
                                      <p:to>
                                        <p:strVal val="visible"/>
                                      </p:to>
                                    </p:set>
                                    <p:animEffect transition="in" filter="fade">
                                      <p:cBhvr>
                                        <p:cTn id="295" dur="500"/>
                                        <p:tgtEl>
                                          <p:spTgt spid="1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14"/>
                                        </p:tgtEl>
                                        <p:attrNameLst>
                                          <p:attrName>style.visibility</p:attrName>
                                        </p:attrNameLst>
                                      </p:cBhvr>
                                      <p:to>
                                        <p:strVal val="visible"/>
                                      </p:to>
                                    </p:set>
                                    <p:animEffect transition="in" filter="fade">
                                      <p:cBhvr>
                                        <p:cTn id="298" dur="500"/>
                                        <p:tgtEl>
                                          <p:spTgt spid="11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15"/>
                                        </p:tgtEl>
                                        <p:attrNameLst>
                                          <p:attrName>style.visibility</p:attrName>
                                        </p:attrNameLst>
                                      </p:cBhvr>
                                      <p:to>
                                        <p:strVal val="visible"/>
                                      </p:to>
                                    </p:set>
                                    <p:animEffect transition="in" filter="fade">
                                      <p:cBhvr>
                                        <p:cTn id="301" dur="500"/>
                                        <p:tgtEl>
                                          <p:spTgt spid="11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16"/>
                                        </p:tgtEl>
                                        <p:attrNameLst>
                                          <p:attrName>style.visibility</p:attrName>
                                        </p:attrNameLst>
                                      </p:cBhvr>
                                      <p:to>
                                        <p:strVal val="visible"/>
                                      </p:to>
                                    </p:set>
                                    <p:animEffect transition="in" filter="fade">
                                      <p:cBhvr>
                                        <p:cTn id="30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2187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2114550" y="1304926"/>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2243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根结点无右子树的非空二叉树</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smtClean="0">
                <a:ea typeface="华文新魏" panose="02010800040101010101" pitchFamily="2" charset="-122"/>
              </a:rPr>
              <a:t>二叉树</a:t>
            </a:r>
            <a:r>
              <a:rPr lang="zh-CN" altLang="en-US" sz="3200" b="1" dirty="0">
                <a:ea typeface="华文新魏" panose="02010800040101010101" pitchFamily="2" charset="-122"/>
              </a:rPr>
              <a:t>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2051"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764091" y="5171127"/>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847528" y="908050"/>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130801"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81926"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210175" y="3751264"/>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81925" y="3765551"/>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225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2" name="文本框 1"/>
          <p:cNvSpPr txBox="1"/>
          <p:nvPr/>
        </p:nvSpPr>
        <p:spPr>
          <a:xfrm>
            <a:off x="10298833" y="3660610"/>
            <a:ext cx="465706" cy="2677656"/>
          </a:xfrm>
          <a:prstGeom prst="rect">
            <a:avLst/>
          </a:prstGeom>
          <a:noFill/>
        </p:spPr>
        <p:txBody>
          <a:bodyPr wrap="square" rtlCol="0">
            <a:spAutoFit/>
          </a:bodyPr>
          <a:lstStyle/>
          <a:p>
            <a:r>
              <a:rPr lang="en-US" altLang="zh-CN" sz="2400" b="0" dirty="0" smtClean="0"/>
              <a:t>F</a:t>
            </a:r>
          </a:p>
          <a:p>
            <a:r>
              <a:rPr lang="en-US" altLang="zh-CN" sz="2400" b="0" dirty="0" smtClean="0"/>
              <a:t>C</a:t>
            </a:r>
          </a:p>
          <a:p>
            <a:r>
              <a:rPr lang="en-US" altLang="zh-CN" sz="2400" b="0" dirty="0" smtClean="0"/>
              <a:t>E</a:t>
            </a:r>
          </a:p>
          <a:p>
            <a:r>
              <a:rPr lang="en-US" altLang="zh-CN" sz="2400" b="0" dirty="0" smtClean="0"/>
              <a:t>A</a:t>
            </a:r>
          </a:p>
          <a:p>
            <a:r>
              <a:rPr lang="en-US" altLang="zh-CN" sz="2400" b="0" dirty="0" smtClean="0"/>
              <a:t>B</a:t>
            </a:r>
          </a:p>
          <a:p>
            <a:r>
              <a:rPr lang="en-US" altLang="zh-CN" sz="2400" b="0" dirty="0" smtClean="0"/>
              <a:t>G</a:t>
            </a:r>
          </a:p>
          <a:p>
            <a:r>
              <a:rPr lang="en-US" altLang="zh-CN" sz="2400" b="0" dirty="0"/>
              <a:t>D</a:t>
            </a:r>
            <a:endParaRPr lang="zh-CN" altLang="en-US" sz="2400" b="0" dirty="0" smtClean="0"/>
          </a:p>
        </p:txBody>
      </p:sp>
      <p:cxnSp>
        <p:nvCxnSpPr>
          <p:cNvPr id="4" name="直接连接符 3"/>
          <p:cNvCxnSpPr/>
          <p:nvPr/>
        </p:nvCxnSpPr>
        <p:spPr>
          <a:xfrm>
            <a:off x="10653872" y="3751264"/>
            <a:ext cx="0" cy="2443162"/>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5951984" y="2455515"/>
            <a:ext cx="2232248"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u="sng" dirty="0" smtClean="0">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0000CC"/>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692696"/>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943646"/>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8883652" y="5157192"/>
            <a:ext cx="3256230" cy="1700808"/>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a:t>
            </a:r>
            <a:r>
              <a:rPr lang="zh-CN" altLang="en-US" sz="1600" u="sng" dirty="0" smtClean="0"/>
              <a:t>分别</a:t>
            </a:r>
            <a:r>
              <a:rPr lang="zh-CN" altLang="en-US" sz="1600" dirty="0" smtClean="0"/>
              <a:t>画出二叉树</a:t>
            </a:r>
            <a:r>
              <a:rPr lang="zh-CN" altLang="en-US" sz="1600" dirty="0"/>
              <a:t>的建立</a:t>
            </a:r>
            <a:r>
              <a:rPr lang="zh-CN" altLang="en-US" sz="1600" dirty="0" smtClean="0"/>
              <a:t>过程，如不能唯一创建，请给出反例并分析原因。</a:t>
            </a:r>
            <a:endParaRPr lang="en-US" altLang="zh-CN" sz="1600" dirty="0" smtClean="0"/>
          </a:p>
          <a:p>
            <a:pPr>
              <a:defRPr/>
            </a:pPr>
            <a:r>
              <a:rPr lang="en-US" altLang="zh-CN" sz="1600" u="sng" dirty="0" smtClean="0"/>
              <a:t>PS. </a:t>
            </a:r>
            <a:r>
              <a:rPr lang="zh-CN" altLang="en-US" sz="1600" u="sng" dirty="0" smtClean="0"/>
              <a:t>不要与作业</a:t>
            </a:r>
            <a:r>
              <a:rPr lang="en-US" altLang="zh-CN" sz="1600" u="sng" dirty="0" smtClean="0"/>
              <a:t>4</a:t>
            </a:r>
            <a:r>
              <a:rPr lang="zh-CN" altLang="en-US" sz="1600" u="sng" dirty="0" smtClean="0"/>
              <a:t>混淆了，此处每次仅需要一</a:t>
            </a:r>
            <a:r>
              <a:rPr lang="zh-CN" altLang="en-US" sz="1600" u="sng" smtClean="0"/>
              <a:t>个序列就可以</a:t>
            </a:r>
            <a:r>
              <a:rPr lang="zh-CN" altLang="en-US" sz="1600" u="sng" dirty="0" smtClean="0"/>
              <a:t>创建树。</a:t>
            </a:r>
            <a:endParaRPr lang="zh-CN" altLang="en-US" sz="1600" u="sng"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Next</a:t>
            </a:r>
            <a:endParaRPr lang="zh-CN" altLang="en-US" sz="2400" dirty="0">
              <a:solidFill>
                <a:schemeClr val="bg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487488" y="1052736"/>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前序遍历为：</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1775520" y="801836"/>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503712" y="6090243"/>
            <a:ext cx="8454559" cy="461665"/>
          </a:xfrm>
          <a:prstGeom prst="rect">
            <a:avLst/>
          </a:prstGeom>
          <a:noFill/>
        </p:spPr>
        <p:txBody>
          <a:bodyPr wrap="none" rtlCol="0">
            <a:spAutoFit/>
          </a:bodyPr>
          <a:lstStyle/>
          <a:p>
            <a:r>
              <a:rPr lang="zh-CN" altLang="en-US" sz="2400" b="0" dirty="0" smtClean="0">
                <a:solidFill>
                  <a:srgbClr val="0000CC"/>
                </a:solidFill>
              </a:rPr>
              <a:t>是否可以</a:t>
            </a:r>
            <a:r>
              <a:rPr lang="zh-CN" altLang="en-US" sz="2400" b="0" dirty="0">
                <a:solidFill>
                  <a:srgbClr val="0000CC"/>
                </a:solidFill>
              </a:rPr>
              <a:t>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构建二叉树，请编程验证</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4624"/>
            <a:ext cx="2808312" cy="1405533"/>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根节点直接访问，未压栈。遇到</a:t>
            </a:r>
            <a:r>
              <a:rPr lang="en-US" altLang="zh-CN" sz="2000" dirty="0">
                <a:solidFill>
                  <a:srgbClr val="0000FF"/>
                </a:solidFill>
              </a:rPr>
              <a:t>NULL</a:t>
            </a:r>
            <a:r>
              <a:rPr lang="zh-CN" altLang="en-US" sz="2000" dirty="0">
                <a:solidFill>
                  <a:srgbClr val="0000FF"/>
                </a:solidFill>
              </a:rPr>
              <a:t>退栈访问</a:t>
            </a:r>
          </a:p>
        </p:txBody>
      </p:sp>
      <p:sp>
        <p:nvSpPr>
          <p:cNvPr id="2" name="椭圆形标注 1"/>
          <p:cNvSpPr/>
          <p:nvPr/>
        </p:nvSpPr>
        <p:spPr bwMode="auto">
          <a:xfrm>
            <a:off x="9690100" y="3618365"/>
            <a:ext cx="1440160" cy="863077"/>
          </a:xfrm>
          <a:prstGeom prst="wedgeEllipseCallout">
            <a:avLst>
              <a:gd name="adj1" fmla="val -50609"/>
              <a:gd name="adj2" fmla="val 44233"/>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右孩子进栈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down)">
                                      <p:cBhvr>
                                        <p:cTn id="26"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1538088" y="1099642"/>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071120" y="2428819"/>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Rectangle 4"/>
          <p:cNvSpPr txBox="1">
            <a:spLocks noChangeArrowheads="1"/>
          </p:cNvSpPr>
          <p:nvPr/>
        </p:nvSpPr>
        <p:spPr>
          <a:xfrm>
            <a:off x="7356277" y="4797152"/>
            <a:ext cx="4860403" cy="203869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template &lt;class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void </a:t>
            </a:r>
            <a:r>
              <a:rPr kumimoji="0" lang="en-US" altLang="zh-CN" sz="1400" b="0" dirty="0" err="1" smtClean="0">
                <a:latin typeface="Times New Roman" panose="02020603050405020304" pitchFamily="18" charset="0"/>
                <a:ea typeface="隶书" panose="02010509060101010101" pitchFamily="49" charset="-122"/>
              </a:rPr>
              <a:t>BinaryTree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1" dirty="0" smtClean="0">
                <a:latin typeface="Times New Roman" panose="02020603050405020304" pitchFamily="18" charset="0"/>
                <a:ea typeface="隶书" panose="02010509060101010101" pitchFamily="49" charset="-122"/>
              </a:rPr>
              <a:t>, void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&lt;T&gt;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if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 != NULL)</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访问根结点</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leftChild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遍历左子树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rightChild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遍历右子树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a:t>
            </a:r>
            <a:endParaRPr kumimoji="0"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anim calcmode="lin" valueType="num">
                                      <p:cBhvr>
                                        <p:cTn id="15" dur="500" fill="hold"/>
                                        <p:tgtEl>
                                          <p:spTgt spid="28"/>
                                        </p:tgtEl>
                                        <p:attrNameLst>
                                          <p:attrName>ppt_x</p:attrName>
                                        </p:attrNameLst>
                                      </p:cBhvr>
                                      <p:tavLst>
                                        <p:tav tm="0">
                                          <p:val>
                                            <p:strVal val="#ppt_x"/>
                                          </p:val>
                                        </p:tav>
                                        <p:tav tm="100000">
                                          <p:val>
                                            <p:strVal val="#ppt_x"/>
                                          </p:val>
                                        </p:tav>
                                      </p:tavLst>
                                    </p:anim>
                                    <p:anim calcmode="lin" valueType="num">
                                      <p:cBhvr>
                                        <p:cTn id="16"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336361" y="4675395"/>
            <a:ext cx="2844626" cy="1172035"/>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smtClean="0"/>
              <a:t>：基于本页面中两种错误的非递归</a:t>
            </a:r>
            <a:r>
              <a:rPr lang="zh-CN" altLang="en-US" sz="1600" smtClean="0"/>
              <a:t>遍历算法分别写出</a:t>
            </a:r>
            <a:r>
              <a:rPr lang="zh-CN" altLang="en-US" sz="1600" dirty="0"/>
              <a:t>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
        <p:nvSpPr>
          <p:cNvPr id="100" name="椭圆形标注 99"/>
          <p:cNvSpPr/>
          <p:nvPr/>
        </p:nvSpPr>
        <p:spPr bwMode="auto">
          <a:xfrm>
            <a:off x="375760" y="1549661"/>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anim calcmode="lin" valueType="num">
                                      <p:cBhvr>
                                        <p:cTn id="8" dur="500" fill="hold"/>
                                        <p:tgtEl>
                                          <p:spTgt spid="100"/>
                                        </p:tgtEl>
                                        <p:attrNameLst>
                                          <p:attrName>ppt_x</p:attrName>
                                        </p:attrNameLst>
                                      </p:cBhvr>
                                      <p:tavLst>
                                        <p:tav tm="0">
                                          <p:val>
                                            <p:strVal val="#ppt_x"/>
                                          </p:val>
                                        </p:tav>
                                        <p:tav tm="100000">
                                          <p:val>
                                            <p:strVal val="#ppt_x"/>
                                          </p:val>
                                        </p:tav>
                                      </p:tavLst>
                                    </p:anim>
                                    <p:anim calcmode="lin" valueType="num">
                                      <p:cBhvr>
                                        <p:cTn id="9"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2114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grpSp>
        <p:nvGrpSpPr>
          <p:cNvPr id="5" name="Group 62"/>
          <p:cNvGrpSpPr>
            <a:grpSpLocks/>
          </p:cNvGrpSpPr>
          <p:nvPr/>
        </p:nvGrpSpPr>
        <p:grpSpPr bwMode="auto">
          <a:xfrm>
            <a:off x="8483485" y="2383632"/>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1703512" y="1124744"/>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348165" y="1915742"/>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grpSp>
        <p:nvGrpSpPr>
          <p:cNvPr id="8" name="Group 144"/>
          <p:cNvGrpSpPr>
            <a:grpSpLocks/>
          </p:cNvGrpSpPr>
          <p:nvPr/>
        </p:nvGrpSpPr>
        <p:grpSpPr bwMode="auto">
          <a:xfrm>
            <a:off x="9840416" y="2420888"/>
            <a:ext cx="2160587" cy="2378075"/>
            <a:chOff x="430" y="1002"/>
            <a:chExt cx="1361" cy="1498"/>
          </a:xfrm>
        </p:grpSpPr>
        <p:sp>
          <p:nvSpPr>
            <p:cNvPr id="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4"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
        <p:nvSpPr>
          <p:cNvPr id="133" name="椭圆形标注 132"/>
          <p:cNvSpPr/>
          <p:nvPr/>
        </p:nvSpPr>
        <p:spPr bwMode="auto">
          <a:xfrm>
            <a:off x="341016" y="1265254"/>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anim calcmode="lin" valueType="num">
                                      <p:cBhvr>
                                        <p:cTn id="8" dur="500" fill="hold"/>
                                        <p:tgtEl>
                                          <p:spTgt spid="133"/>
                                        </p:tgtEl>
                                        <p:attrNameLst>
                                          <p:attrName>ppt_x</p:attrName>
                                        </p:attrNameLst>
                                      </p:cBhvr>
                                      <p:tavLst>
                                        <p:tav tm="0">
                                          <p:val>
                                            <p:strVal val="#ppt_x"/>
                                          </p:val>
                                        </p:tav>
                                        <p:tav tm="100000">
                                          <p:val>
                                            <p:strVal val="#ppt_x"/>
                                          </p:val>
                                        </p:tav>
                                      </p:tavLst>
                                    </p:anim>
                                    <p:anim calcmode="lin" valueType="num">
                                      <p:cBhvr>
                                        <p:cTn id="9" dur="5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wipe(down)">
                                      <p:cBhvr>
                                        <p:cTn id="14"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69818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600" dirty="0">
                <a:latin typeface="Times New Roman" panose="02020603050405020304" pitchFamily="18" charset="0"/>
                <a:ea typeface="仿宋_GB2312" pitchFamily="49" charset="-122"/>
              </a:rPr>
              <a:t>这种遍历需要使用一个</a:t>
            </a:r>
            <a:r>
              <a:rPr lang="zh-CN" altLang="en-US" sz="1600" dirty="0">
                <a:solidFill>
                  <a:schemeClr val="tx2"/>
                </a:solidFill>
                <a:latin typeface="Times New Roman" panose="02020603050405020304" pitchFamily="18" charset="0"/>
                <a:ea typeface="仿宋_GB2312" pitchFamily="49" charset="-122"/>
              </a:rPr>
              <a:t>先进先出的队列</a:t>
            </a:r>
            <a:r>
              <a:rPr lang="zh-CN" altLang="en-US" sz="16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6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6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600" dirty="0">
                <a:latin typeface="Times New Roman" panose="02020603050405020304" pitchFamily="18" charset="0"/>
                <a:ea typeface="仿宋_GB2312" pitchFamily="49" charset="-122"/>
              </a:rPr>
              <a:t>算法是非递归的。</a:t>
            </a:r>
          </a:p>
        </p:txBody>
      </p:sp>
      <p:sp>
        <p:nvSpPr>
          <p:cNvPr id="112" name="云形标注 111"/>
          <p:cNvSpPr/>
          <p:nvPr/>
        </p:nvSpPr>
        <p:spPr>
          <a:xfrm>
            <a:off x="2884187" y="-64621"/>
            <a:ext cx="2167459"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037137"/>
          </a:xfrm>
        </p:spPr>
        <p:txBody>
          <a:bodyPr>
            <a:normAutofit/>
          </a:bodyPr>
          <a:lstStyle/>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二叉树遍历的结果是将一个非线性结构中的数据通过访问排列到一个</a:t>
            </a:r>
            <a:r>
              <a:rPr lang="zh-CN" altLang="en-US" b="1" dirty="0">
                <a:solidFill>
                  <a:srgbClr val="0000CC"/>
                </a:solidFill>
                <a:latin typeface="Times New Roman" panose="02020603050405020304" pitchFamily="18" charset="0"/>
                <a:ea typeface="仿宋_GB2312" pitchFamily="49" charset="-122"/>
              </a:rPr>
              <a:t>线性序列</a:t>
            </a:r>
            <a:r>
              <a:rPr lang="zh-CN" altLang="en-US" b="1" dirty="0">
                <a:latin typeface="Times New Roman" panose="02020603050405020304" pitchFamily="18" charset="0"/>
                <a:ea typeface="仿宋_GB2312" pitchFamily="49" charset="-122"/>
              </a:rPr>
              <a:t>中。</a:t>
            </a:r>
            <a:endParaRPr lang="en-US" altLang="zh-CN"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u="sng" dirty="0">
                <a:latin typeface="Times New Roman" panose="02020603050405020304" pitchFamily="18" charset="0"/>
                <a:ea typeface="仿宋_GB2312" pitchFamily="49" charset="-122"/>
              </a:rPr>
              <a:t>逆向</a:t>
            </a:r>
            <a:r>
              <a:rPr lang="zh-CN" altLang="en-US" b="1" u="sng" dirty="0" smtClean="0">
                <a:latin typeface="Times New Roman" panose="02020603050405020304" pitchFamily="18" charset="0"/>
                <a:ea typeface="仿宋_GB2312" pitchFamily="49" charset="-122"/>
              </a:rPr>
              <a:t>问题：</a:t>
            </a:r>
            <a:r>
              <a:rPr lang="en-US" altLang="zh-CN" b="1" u="sng" dirty="0" smtClean="0">
                <a:latin typeface="Times New Roman" panose="02020603050405020304" pitchFamily="18" charset="0"/>
                <a:ea typeface="仿宋_GB2312" pitchFamily="49" charset="-122"/>
              </a:rPr>
              <a:t>N</a:t>
            </a:r>
            <a:r>
              <a:rPr lang="zh-CN" altLang="en-US"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前序序列：</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b d c e</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特点是第一个访问的</a:t>
            </a:r>
            <a:r>
              <a:rPr lang="en-US" altLang="zh-CN" b="1" i="1" dirty="0">
                <a:solidFill>
                  <a:schemeClr val="tx2"/>
                </a:solidFill>
                <a:latin typeface="Times New Roman" panose="02020603050405020304" pitchFamily="18" charset="0"/>
                <a:ea typeface="仿宋_GB2312" pitchFamily="49" charset="-122"/>
              </a:rPr>
              <a:t>a</a:t>
            </a:r>
            <a:r>
              <a:rPr lang="zh-CN" altLang="en-US" b="1" dirty="0">
                <a:latin typeface="Times New Roman" panose="02020603050405020304" pitchFamily="18" charset="0"/>
                <a:ea typeface="仿宋_GB2312" pitchFamily="49" charset="-122"/>
              </a:rPr>
              <a:t>一定是树根，只要左子树非空，后面紧跟的</a:t>
            </a:r>
            <a:r>
              <a:rPr lang="en-US" altLang="zh-CN" b="1" i="1" dirty="0">
                <a:solidFill>
                  <a:schemeClr val="tx2"/>
                </a:solidFill>
                <a:latin typeface="Times New Roman" panose="02020603050405020304" pitchFamily="18" charset="0"/>
                <a:ea typeface="仿宋_GB2312" pitchFamily="49" charset="-122"/>
              </a:rPr>
              <a:t>b </a:t>
            </a:r>
            <a:r>
              <a:rPr lang="zh-CN" altLang="en-US" b="1" dirty="0">
                <a:latin typeface="Times New Roman" panose="02020603050405020304" pitchFamily="18" charset="0"/>
                <a:ea typeface="仿宋_GB2312" pitchFamily="49" charset="-122"/>
              </a:rPr>
              <a:t>一定是根的左子女，</a:t>
            </a:r>
            <a:r>
              <a:rPr lang="en-US" altLang="zh-CN"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中序序列：</a:t>
            </a:r>
            <a:r>
              <a:rPr lang="en-US" altLang="zh-CN" b="1" i="1" dirty="0">
                <a:solidFill>
                  <a:schemeClr val="tx2"/>
                </a:solidFill>
                <a:latin typeface="Times New Roman" panose="02020603050405020304" pitchFamily="18" charset="0"/>
                <a:ea typeface="仿宋_GB2312" pitchFamily="49" charset="-122"/>
              </a:rPr>
              <a:t>b d </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e 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根 </a:t>
            </a:r>
            <a:r>
              <a:rPr lang="en-US" altLang="zh-CN" b="1" i="1" dirty="0">
                <a:solidFill>
                  <a:schemeClr val="tx2"/>
                </a:solidFill>
                <a:latin typeface="Times New Roman" panose="02020603050405020304" pitchFamily="18" charset="0"/>
                <a:ea typeface="仿宋_GB2312" pitchFamily="49" charset="-122"/>
              </a:rPr>
              <a:t>a</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i="1" dirty="0">
                <a:solidFill>
                  <a:schemeClr val="tx2"/>
                </a:solidFill>
                <a:latin typeface="Times New Roman" panose="02020603050405020304" pitchFamily="18" charset="0"/>
                <a:ea typeface="仿宋_GB2312" pitchFamily="49" charset="-122"/>
              </a:rPr>
              <a:t>a </a:t>
            </a:r>
            <a:r>
              <a:rPr lang="zh-CN" altLang="en-US" b="1" dirty="0">
                <a:latin typeface="Times New Roman" panose="02020603050405020304" pitchFamily="18" charset="0"/>
                <a:ea typeface="仿宋_GB2312" pitchFamily="49" charset="-122"/>
              </a:rPr>
              <a:t>左侧子序列是根的</a:t>
            </a:r>
            <a:r>
              <a:rPr lang="zh-CN" altLang="en-US" b="1" dirty="0">
                <a:solidFill>
                  <a:schemeClr val="tx2"/>
                </a:solidFill>
                <a:latin typeface="Times New Roman" panose="02020603050405020304" pitchFamily="18" charset="0"/>
                <a:ea typeface="仿宋_GB2312" pitchFamily="49" charset="-122"/>
              </a:rPr>
              <a:t>左子树</a:t>
            </a:r>
            <a:r>
              <a:rPr lang="zh-CN" altLang="en-US"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的右子树上的结点数据</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dirty="0" smtClean="0">
                <a:latin typeface="Times New Roman" panose="02020603050405020304" pitchFamily="18" charset="0"/>
                <a:ea typeface="仿宋_GB2312" pitchFamily="49" charset="-122"/>
              </a:rPr>
              <a:t>后序</a:t>
            </a:r>
            <a:r>
              <a:rPr lang="zh-CN" altLang="en-US" b="1" dirty="0">
                <a:latin typeface="Times New Roman" panose="02020603050405020304" pitchFamily="18" charset="0"/>
                <a:ea typeface="仿宋_GB2312" pitchFamily="49" charset="-122"/>
              </a:rPr>
              <a:t>序列</a:t>
            </a:r>
            <a:r>
              <a:rPr lang="zh-CN" altLang="en-US" b="1" dirty="0" smtClean="0">
                <a:latin typeface="Times New Roman" panose="02020603050405020304" pitchFamily="18" charset="0"/>
                <a:ea typeface="仿宋_GB2312" pitchFamily="49" charset="-122"/>
              </a:rPr>
              <a:t>：</a:t>
            </a:r>
            <a:r>
              <a:rPr lang="en-US" altLang="zh-CN" b="1" i="1" dirty="0" smtClean="0">
                <a:solidFill>
                  <a:schemeClr val="tx2"/>
                </a:solidFill>
                <a:latin typeface="Times New Roman" panose="02020603050405020304" pitchFamily="18" charset="0"/>
                <a:ea typeface="仿宋_GB2312" pitchFamily="49" charset="-122"/>
              </a:rPr>
              <a:t>d b e c </a:t>
            </a:r>
            <a:r>
              <a:rPr lang="en-US" altLang="zh-CN" b="1" i="1" dirty="0" smtClean="0">
                <a:solidFill>
                  <a:srgbClr val="FF0000"/>
                </a:solidFill>
                <a:latin typeface="Times New Roman" panose="02020603050405020304" pitchFamily="18" charset="0"/>
                <a:ea typeface="仿宋_GB2312" pitchFamily="49" charset="-122"/>
              </a:rPr>
              <a:t>a</a:t>
            </a:r>
            <a:r>
              <a:rPr lang="en-US" altLang="zh-CN" b="1" dirty="0" smtClean="0">
                <a:latin typeface="Times New Roman" panose="02020603050405020304" pitchFamily="18" charset="0"/>
                <a:ea typeface="仿宋_GB2312" pitchFamily="49" charset="-122"/>
              </a:rPr>
              <a:t> </a:t>
            </a:r>
            <a:endParaRPr lang="zh-CN" altLang="en-US" b="1" dirty="0">
              <a:latin typeface="Times New Roman" panose="02020603050405020304" pitchFamily="18" charset="0"/>
              <a:ea typeface="仿宋_GB2312" pitchFamily="49" charset="-122"/>
            </a:endParaRP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24680" y="87015"/>
            <a:ext cx="7920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solidFill>
                  <a:srgbClr val="0000FF"/>
                </a:solidFill>
                <a:latin typeface="Times New Roman" panose="02020603050405020304" pitchFamily="18" charset="0"/>
              </a:rPr>
              <a:t>特殊情况：由</a:t>
            </a:r>
            <a:r>
              <a:rPr lang="zh-CN" altLang="en-US" sz="2400" dirty="0">
                <a:solidFill>
                  <a:srgbClr val="0000FF"/>
                </a:solidFill>
                <a:latin typeface="Times New Roman" panose="02020603050405020304" pitchFamily="18" charset="0"/>
              </a:rPr>
              <a:t>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95" y="8629"/>
              <a:ext cx="382" cy="420"/>
              <a:chOff x="8225" y="9865"/>
              <a:chExt cx="382" cy="420"/>
            </a:xfrm>
          </p:grpSpPr>
          <p:sp>
            <p:nvSpPr>
              <p:cNvPr id="102438" name="Text Box 43"/>
              <p:cNvSpPr txBox="1">
                <a:spLocks noChangeArrowheads="1"/>
              </p:cNvSpPr>
              <p:nvPr/>
            </p:nvSpPr>
            <p:spPr bwMode="auto">
              <a:xfrm>
                <a:off x="8225" y="9865"/>
                <a:ext cx="38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66"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689"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690"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815674"/>
            <a:ext cx="4406006" cy="1042326"/>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a:t>
            </a:r>
            <a:r>
              <a:rPr lang="zh-CN" altLang="en-US" sz="1600" dirty="0" smtClean="0"/>
              <a:t>原因。</a:t>
            </a:r>
            <a:endParaRPr lang="en-US" altLang="zh-CN" sz="1600" dirty="0" smtClean="0"/>
          </a:p>
          <a:p>
            <a:pPr algn="ctr">
              <a:defRPr/>
            </a:pPr>
            <a:r>
              <a:rPr lang="en-US" altLang="zh-CN" sz="1600" dirty="0" smtClean="0"/>
              <a:t>PS: </a:t>
            </a:r>
            <a:r>
              <a:rPr lang="zh-CN" altLang="en-US" sz="1600" dirty="0" smtClean="0"/>
              <a:t>不要与作业</a:t>
            </a:r>
            <a:r>
              <a:rPr lang="en-US" altLang="zh-CN" sz="1600" dirty="0" smtClean="0"/>
              <a:t>2</a:t>
            </a:r>
            <a:r>
              <a:rPr lang="zh-CN" altLang="en-US" sz="1600" dirty="0" smtClean="0"/>
              <a:t>混淆了，作业</a:t>
            </a:r>
            <a:r>
              <a:rPr lang="en-US" altLang="zh-CN" sz="1600" dirty="0" smtClean="0"/>
              <a:t>2</a:t>
            </a:r>
            <a:r>
              <a:rPr lang="zh-CN" altLang="en-US" sz="1600" dirty="0" smtClean="0"/>
              <a:t>只需要一个序列即可创建树。</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9859" y="445006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Previous</a:t>
            </a:r>
            <a:endParaRPr lang="zh-CN" altLang="en-US" sz="2400" dirty="0">
              <a:solidFill>
                <a:schemeClr val="bg1"/>
              </a:solidFill>
            </a:endParaRPr>
          </a:p>
        </p:txBody>
      </p:sp>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4.16667E-6 -1.11111E-6 L 0.00287 -0.17986 " pathEditMode="relative" rAng="0" ptsTypes="AA">
                                      <p:cBhvr>
                                        <p:cTn id="15" dur="2000" fill="hold"/>
                                        <p:tgtEl>
                                          <p:spTgt spid="22"/>
                                        </p:tgtEl>
                                        <p:attrNameLst>
                                          <p:attrName>ppt_x</p:attrName>
                                          <p:attrName>ppt_y</p:attrName>
                                        </p:attrNameLst>
                                      </p:cBhvr>
                                      <p:rCtr x="143" y="-9005"/>
                                    </p:animMotion>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2" nodeType="clickEffect">
                                  <p:stCondLst>
                                    <p:cond delay="0"/>
                                  </p:stCondLst>
                                  <p:childTnLst>
                                    <p:animMotion origin="layout" path="M -4.16667E-6 -0.0243 L 0.00287 -0.2743 " pathEditMode="relative" rAng="0" ptsTypes="AA">
                                      <p:cBhvr>
                                        <p:cTn id="19" dur="2000" fill="hold"/>
                                        <p:tgtEl>
                                          <p:spTgt spid="22"/>
                                        </p:tgtEl>
                                        <p:attrNameLst>
                                          <p:attrName>ppt_x</p:attrName>
                                          <p:attrName>ppt_y</p:attrName>
                                        </p:attrNameLst>
                                      </p:cBhvr>
                                      <p:rCtr x="143" y="-12500"/>
                                    </p:animMotion>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anim calcmode="lin" valueType="num">
                                      <p:cBhvr>
                                        <p:cTn id="25" dur="500" fill="hold"/>
                                        <p:tgtEl>
                                          <p:spTgt spid="24"/>
                                        </p:tgtEl>
                                        <p:attrNameLst>
                                          <p:attrName>ppt_x</p:attrName>
                                        </p:attrNameLst>
                                      </p:cBhvr>
                                      <p:tavLst>
                                        <p:tav tm="0">
                                          <p:val>
                                            <p:strVal val="#ppt_x"/>
                                          </p:val>
                                        </p:tav>
                                        <p:tav tm="100000">
                                          <p:val>
                                            <p:strVal val="#ppt_x"/>
                                          </p:val>
                                        </p:tav>
                                      </p:tavLst>
                                    </p:anim>
                                    <p:anim calcmode="lin" valueType="num">
                                      <p:cBhvr>
                                        <p:cTn id="26" dur="5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anim calcmode="lin" valueType="num">
                                      <p:cBhvr>
                                        <p:cTn id="30" dur="500" fill="hold"/>
                                        <p:tgtEl>
                                          <p:spTgt spid="23"/>
                                        </p:tgtEl>
                                        <p:attrNameLst>
                                          <p:attrName>ppt_x</p:attrName>
                                        </p:attrNameLst>
                                      </p:cBhvr>
                                      <p:tavLst>
                                        <p:tav tm="0">
                                          <p:val>
                                            <p:strVal val="#ppt_x"/>
                                          </p:val>
                                        </p:tav>
                                        <p:tav tm="100000">
                                          <p:val>
                                            <p:strVal val="#ppt_x"/>
                                          </p:val>
                                        </p:tav>
                                      </p:tavLst>
                                    </p:anim>
                                    <p:anim calcmode="lin" valueType="num">
                                      <p:cBhvr>
                                        <p:cTn id="31"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259014" y="763589"/>
            <a:ext cx="7940675"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
        <p:nvSpPr>
          <p:cNvPr id="56" name="Rectangle 2"/>
          <p:cNvSpPr>
            <a:spLocks noGrp="1" noChangeArrowheads="1"/>
          </p:cNvSpPr>
          <p:nvPr>
            <p:ph type="title"/>
          </p:nvPr>
        </p:nvSpPr>
        <p:spPr>
          <a:xfrm>
            <a:off x="716413" y="0"/>
            <a:ext cx="5400675" cy="682625"/>
          </a:xfrm>
        </p:spPr>
        <p:txBody>
          <a:bodyPr>
            <a:normAutofit fontScale="90000"/>
          </a:bodyPr>
          <a:lstStyle/>
          <a:p>
            <a:r>
              <a:rPr lang="zh-CN" altLang="en-US" sz="3200" b="1" dirty="0">
                <a:ea typeface="华文新魏" panose="02010800040101010101" pitchFamily="2" charset="-122"/>
              </a:rPr>
              <a:t>二叉树的</a:t>
            </a:r>
            <a:r>
              <a:rPr lang="zh-CN" altLang="en-US" sz="3200" b="1" dirty="0" smtClean="0">
                <a:ea typeface="华文新魏" panose="02010800040101010101" pitchFamily="2" charset="-122"/>
              </a:rPr>
              <a:t>计数</a:t>
            </a:r>
            <a:r>
              <a:rPr lang="en-US" altLang="zh-CN" sz="3200" b="1" dirty="0" smtClean="0">
                <a:ea typeface="华文新魏" panose="02010800040101010101" pitchFamily="2" charset="-122"/>
              </a:rPr>
              <a:t>---</a:t>
            </a:r>
            <a:r>
              <a:rPr lang="zh-CN" altLang="en-US" sz="3200" b="1" dirty="0" smtClean="0">
                <a:ea typeface="华文新魏" panose="02010800040101010101" pitchFamily="2" charset="-122"/>
              </a:rPr>
              <a:t>从特殊情况推广</a:t>
            </a:r>
            <a:endParaRPr lang="zh-CN" altLang="en-US" sz="3200" b="1" dirty="0">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35360" y="0"/>
            <a:ext cx="7848872"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r>
              <a:rPr lang="en-US" altLang="zh-CN" b="1" dirty="0" smtClean="0">
                <a:solidFill>
                  <a:srgbClr val="0000CC"/>
                </a:solidFill>
                <a:effectLst>
                  <a:outerShdw blurRad="38100" dist="38100" dir="2700000" algn="tl">
                    <a:srgbClr val="000000"/>
                  </a:outerShdw>
                </a:effectLst>
              </a:rPr>
              <a:t>&amp;</a:t>
            </a:r>
            <a:r>
              <a:rPr lang="zh-CN" altLang="en-US" b="1" dirty="0" smtClean="0">
                <a:solidFill>
                  <a:srgbClr val="0000CC"/>
                </a:solidFill>
                <a:effectLst>
                  <a:outerShdw blurRad="38100" dist="38100" dir="2700000" algn="tl">
                    <a:srgbClr val="000000"/>
                  </a:outerShdw>
                </a:effectLst>
              </a:rPr>
              <a:t>文件系统</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700808"/>
            <a:ext cx="6745633" cy="386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9192344" y="2276872"/>
            <a:ext cx="2016224" cy="2856316"/>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8178"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8179"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8180"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8181"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8182"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a:t>
            </a:r>
            <a:r>
              <a:rPr lang="zh-CN" altLang="en-US" sz="2000" b="0" dirty="0" smtClean="0">
                <a:solidFill>
                  <a:schemeClr val="bg1"/>
                </a:solidFill>
                <a:latin typeface="Arial" panose="020B0604020202020204" pitchFamily="34" charset="0"/>
                <a:cs typeface="Arial" panose="020B0604020202020204" pitchFamily="34" charset="0"/>
              </a:rPr>
              <a:t>MAX] </a:t>
            </a:r>
            <a:r>
              <a:rPr lang="zh-CN" altLang="en-US" sz="2000" b="0" dirty="0">
                <a:solidFill>
                  <a:schemeClr val="bg1"/>
                </a:solidFill>
                <a:latin typeface="Arial" panose="020B0604020202020204" pitchFamily="34" charset="0"/>
                <a:cs typeface="Arial" panose="020B0604020202020204" pitchFamily="34" charset="0"/>
              </a:rPr>
              <a:t>=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63"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773"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8896</TotalTime>
  <Words>14376</Words>
  <Application>Microsoft Office PowerPoint</Application>
  <PresentationFormat>宽屏</PresentationFormat>
  <Paragraphs>4021</Paragraphs>
  <Slides>195</Slides>
  <Notes>9</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195</vt:i4>
      </vt:variant>
    </vt:vector>
  </HeadingPairs>
  <TitlesOfParts>
    <vt:vector size="226" baseType="lpstr">
      <vt:lpstr>-apple-system</vt:lpstr>
      <vt:lpstr>Arial Unicode MS</vt:lpstr>
      <vt:lpstr>ITC Officina Sans Book</vt:lpstr>
      <vt:lpstr>仿宋_GB2312</vt:lpstr>
      <vt:lpstr>黑体</vt:lpstr>
      <vt:lpstr>华文仿宋</vt:lpstr>
      <vt:lpstr>华文宋体</vt:lpstr>
      <vt:lpstr>华文新魏</vt:lpstr>
      <vt:lpstr>楷体</vt:lpstr>
      <vt:lpstr>楷体_GB2312</vt:lpstr>
      <vt:lpstr>隶书</vt:lpstr>
      <vt:lpstr>宋体</vt:lpstr>
      <vt:lpstr>文泉驿微米黑</vt:lpstr>
      <vt:lpstr>Arial</vt:lpstr>
      <vt:lpstr>Arial Narrow</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Picture</vt:lpstr>
      <vt:lpstr>工作表</vt:lpstr>
      <vt:lpstr>数 据 结 构 第5章 树与二叉树</vt:lpstr>
      <vt:lpstr>第四章 要点回顾</vt:lpstr>
      <vt:lpstr>PowerPoint 演示文稿</vt:lpstr>
      <vt:lpstr>两类数据结构的比较</vt:lpstr>
      <vt:lpstr>Motivation</vt:lpstr>
      <vt:lpstr>Motivation</vt:lpstr>
      <vt:lpstr>Motivation</vt:lpstr>
      <vt:lpstr>树结构示例1-族谱</vt:lpstr>
      <vt:lpstr>树结构示例2-模块划分&amp;文件系统</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二叉树的计数---从特殊情况推广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最小堆的删除算法</vt:lpstr>
      <vt:lpstr>最小堆的插入</vt:lpstr>
      <vt:lpstr>PowerPoint 演示文稿</vt:lpstr>
      <vt:lpstr>PowerPoint 演示文稿</vt:lpstr>
      <vt:lpstr>PowerPoint 演示文稿</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基于最小堆的Huffman树建树算法</vt:lpstr>
      <vt:lpstr>基于静态链表的Huffman树建树算法  ---另外一种建树算法</vt:lpstr>
      <vt:lpstr>PowerPoint 演示文稿</vt:lpstr>
      <vt:lpstr>PowerPoint 演示文稿</vt:lpstr>
      <vt:lpstr>PowerPoint 演示文稿</vt:lpstr>
      <vt:lpstr>PowerPoint 演示文稿</vt:lpstr>
      <vt:lpstr>基于静态链表的Huffman树建立算法*</vt:lpstr>
      <vt:lpstr>哈夫曼树的应用1——哈夫曼编码 </vt:lpstr>
      <vt:lpstr>Huffman编码</vt:lpstr>
      <vt:lpstr>PowerPoint 演示文稿</vt:lpstr>
      <vt:lpstr>Huffman编码</vt:lpstr>
      <vt:lpstr>权值如何得到？字典如何得到？</vt:lpstr>
      <vt:lpstr>PowerPoint 演示文稿</vt:lpstr>
      <vt:lpstr>PowerPoint 演示文稿</vt:lpstr>
      <vt:lpstr>PowerPoint 演示文稿</vt:lpstr>
      <vt:lpstr>PowerPoint 演示文稿</vt:lpstr>
      <vt:lpstr>哈夫曼树的应用2——最优判定树</vt:lpstr>
      <vt:lpstr>游戏中的判定树</vt:lpstr>
      <vt:lpstr>如何使判断执行的最快？</vt:lpstr>
      <vt:lpstr>香农-范诺算法（Shannon-Fano coding）</vt:lpstr>
      <vt:lpstr>PowerPoint 演示文稿</vt:lpstr>
      <vt:lpstr>PowerPoint 演示文稿</vt:lpstr>
      <vt:lpstr>第二次上机作业（2022年10.17前完成）</vt:lpstr>
      <vt:lpstr>第二次上机作业（2022年10.17前完成）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1225</cp:revision>
  <dcterms:created xsi:type="dcterms:W3CDTF">2004-02-17T03:02:14Z</dcterms:created>
  <dcterms:modified xsi:type="dcterms:W3CDTF">2022-10-06T09:00:29Z</dcterms:modified>
</cp:coreProperties>
</file>